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  <p:embeddedFont>
      <p:font typeface="DM Sans Italics" charset="1" panose="00000000000000000000"/>
      <p:regular r:id="rId17"/>
    </p:embeddedFont>
    <p:embeddedFont>
      <p:font typeface="DM Sans Bold Italics" charset="1" panose="00000000000000000000"/>
      <p:regular r:id="rId18"/>
    </p:embeddedFont>
    <p:embeddedFont>
      <p:font typeface="Lexend Exa" charset="1" panose="00000000000000000000"/>
      <p:regular r:id="rId19"/>
    </p:embeddedFont>
    <p:embeddedFont>
      <p:font typeface="Lexend Deca" charset="1" panose="00000000000000000000"/>
      <p:regular r:id="rId20"/>
    </p:embeddedFont>
    <p:embeddedFont>
      <p:font typeface="Maven Pro" charset="1" panose="00000500000000000000"/>
      <p:regular r:id="rId21"/>
    </p:embeddedFont>
    <p:embeddedFont>
      <p:font typeface="Maven Pro Bold" charset="1" panose="00000800000000000000"/>
      <p:regular r:id="rId22"/>
    </p:embeddedFont>
    <p:embeddedFont>
      <p:font typeface="Maven Pro Medium" charset="1" panose="00000600000000000000"/>
      <p:regular r:id="rId23"/>
    </p:embeddedFont>
    <p:embeddedFont>
      <p:font typeface="Maven Pro Heavy" charset="1" panose="00000A00000000000000"/>
      <p:regular r:id="rId24"/>
    </p:embeddedFont>
    <p:embeddedFont>
      <p:font typeface="HK Grotesk" charset="1" panose="00000500000000000000"/>
      <p:regular r:id="rId25"/>
    </p:embeddedFont>
    <p:embeddedFont>
      <p:font typeface="HK Grotesk Bold" charset="1" panose="00000800000000000000"/>
      <p:regular r:id="rId26"/>
    </p:embeddedFont>
    <p:embeddedFont>
      <p:font typeface="HK Grotesk Italics" charset="1" panose="00000500000000000000"/>
      <p:regular r:id="rId27"/>
    </p:embeddedFont>
    <p:embeddedFont>
      <p:font typeface="HK Grotesk Bold Italics" charset="1" panose="00000800000000000000"/>
      <p:regular r:id="rId28"/>
    </p:embeddedFont>
    <p:embeddedFont>
      <p:font typeface="HK Grotesk Light" charset="1" panose="00000400000000000000"/>
      <p:regular r:id="rId29"/>
    </p:embeddedFont>
    <p:embeddedFont>
      <p:font typeface="HK Grotesk Light Italics" charset="1" panose="00000400000000000000"/>
      <p:regular r:id="rId30"/>
    </p:embeddedFont>
    <p:embeddedFont>
      <p:font typeface="HK Grotesk Medium" charset="1" panose="00000600000000000000"/>
      <p:regular r:id="rId31"/>
    </p:embeddedFont>
    <p:embeddedFont>
      <p:font typeface="HK Grotesk Medium Italics" charset="1" panose="00000600000000000000"/>
      <p:regular r:id="rId32"/>
    </p:embeddedFont>
    <p:embeddedFont>
      <p:font typeface="HK Grotesk Semi-Bold" charset="1" panose="00000700000000000000"/>
      <p:regular r:id="rId33"/>
    </p:embeddedFont>
    <p:embeddedFont>
      <p:font typeface="HK Grotesk Semi-Bold Italics" charset="1" panose="00000700000000000000"/>
      <p:regular r:id="rId34"/>
    </p:embeddedFont>
    <p:embeddedFont>
      <p:font typeface="Open Sans" charset="1" panose="020B0606030504020204"/>
      <p:regular r:id="rId35"/>
    </p:embeddedFont>
    <p:embeddedFont>
      <p:font typeface="Open Sans Bold" charset="1" panose="020B0806030504020204"/>
      <p:regular r:id="rId36"/>
    </p:embeddedFont>
    <p:embeddedFont>
      <p:font typeface="Open Sans Italics" charset="1" panose="020B0606030504020204"/>
      <p:regular r:id="rId37"/>
    </p:embeddedFont>
    <p:embeddedFont>
      <p:font typeface="Open Sans Bold Italics" charset="1" panose="020B0806030504020204"/>
      <p:regular r:id="rId38"/>
    </p:embeddedFont>
    <p:embeddedFont>
      <p:font typeface="Open Sans Light" charset="1" panose="020B0306030504020204"/>
      <p:regular r:id="rId39"/>
    </p:embeddedFont>
    <p:embeddedFont>
      <p:font typeface="Open Sans Light Italics" charset="1" panose="020B0306030504020204"/>
      <p:regular r:id="rId40"/>
    </p:embeddedFont>
    <p:embeddedFont>
      <p:font typeface="Open Sans Ultra-Bold" charset="1" panose="00000000000000000000"/>
      <p:regular r:id="rId41"/>
    </p:embeddedFont>
    <p:embeddedFont>
      <p:font typeface="Open Sans Ultra-Bold Italics" charset="1" panose="000000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47" Target="slides/slide5.xml" Type="http://schemas.openxmlformats.org/officeDocument/2006/relationships/slide"/><Relationship Id="rId48" Target="slides/slide6.xml" Type="http://schemas.openxmlformats.org/officeDocument/2006/relationships/slide"/><Relationship Id="rId49" Target="slides/slide7.xml" Type="http://schemas.openxmlformats.org/officeDocument/2006/relationships/slide"/><Relationship Id="rId5" Target="tableStyles.xml" Type="http://schemas.openxmlformats.org/officeDocument/2006/relationships/tableStyles"/><Relationship Id="rId50" Target="slides/slide8.xml" Type="http://schemas.openxmlformats.org/officeDocument/2006/relationships/slide"/><Relationship Id="rId51" Target="slides/slide9.xml" Type="http://schemas.openxmlformats.org/officeDocument/2006/relationships/slide"/><Relationship Id="rId52" Target="slides/slide10.xml" Type="http://schemas.openxmlformats.org/officeDocument/2006/relationships/slide"/><Relationship Id="rId53" Target="slides/slide11.xml" Type="http://schemas.openxmlformats.org/officeDocument/2006/relationships/slide"/><Relationship Id="rId54" Target="slides/slide12.xml" Type="http://schemas.openxmlformats.org/officeDocument/2006/relationships/slide"/><Relationship Id="rId55" Target="slides/slide13.xml" Type="http://schemas.openxmlformats.org/officeDocument/2006/relationships/slide"/><Relationship Id="rId56" Target="slides/slide14.xml" Type="http://schemas.openxmlformats.org/officeDocument/2006/relationships/slide"/><Relationship Id="rId57" Target="slides/slide15.xml" Type="http://schemas.openxmlformats.org/officeDocument/2006/relationships/slide"/><Relationship Id="rId58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jpe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5.pn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28.png" Type="http://schemas.openxmlformats.org/officeDocument/2006/relationships/image"/><Relationship Id="rId20" Target="../media/image5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4316" y="7141838"/>
            <a:ext cx="1237936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Contole de temperatura para bebês recém-nascidos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3314" y="3383471"/>
            <a:ext cx="12379369" cy="2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9399">
                <a:solidFill>
                  <a:srgbClr val="F4F2E1"/>
                </a:solidFill>
                <a:latin typeface="Lexend Exa"/>
              </a:rPr>
              <a:t>INCUBADORAS NEONATAL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132683" y="-604675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3"/>
                </a:lnTo>
                <a:lnTo>
                  <a:pt x="0" y="4284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74444" y="-484526"/>
            <a:ext cx="5832291" cy="3138833"/>
          </a:xfrm>
          <a:custGeom>
            <a:avLst/>
            <a:gdLst/>
            <a:ahLst/>
            <a:cxnLst/>
            <a:rect r="r" b="b" t="t" l="l"/>
            <a:pathLst>
              <a:path h="3138833" w="5832291">
                <a:moveTo>
                  <a:pt x="0" y="0"/>
                </a:moveTo>
                <a:lnTo>
                  <a:pt x="5832291" y="0"/>
                </a:lnTo>
                <a:lnTo>
                  <a:pt x="5832291" y="3138833"/>
                </a:lnTo>
                <a:lnTo>
                  <a:pt x="0" y="31388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86277" y="0"/>
            <a:ext cx="1119954" cy="965758"/>
          </a:xfrm>
          <a:custGeom>
            <a:avLst/>
            <a:gdLst/>
            <a:ahLst/>
            <a:cxnLst/>
            <a:rect r="r" b="b" t="t" l="l"/>
            <a:pathLst>
              <a:path h="965758" w="1119954">
                <a:moveTo>
                  <a:pt x="0" y="0"/>
                </a:moveTo>
                <a:lnTo>
                  <a:pt x="1119955" y="0"/>
                </a:lnTo>
                <a:lnTo>
                  <a:pt x="1119955" y="965758"/>
                </a:lnTo>
                <a:lnTo>
                  <a:pt x="0" y="9657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292562" y="4538662"/>
            <a:ext cx="9207344" cy="7432838"/>
          </a:xfrm>
          <a:custGeom>
            <a:avLst/>
            <a:gdLst/>
            <a:ahLst/>
            <a:cxnLst/>
            <a:rect r="r" b="b" t="t" l="l"/>
            <a:pathLst>
              <a:path h="7432838" w="9207344">
                <a:moveTo>
                  <a:pt x="0" y="0"/>
                </a:moveTo>
                <a:lnTo>
                  <a:pt x="9207344" y="0"/>
                </a:lnTo>
                <a:lnTo>
                  <a:pt x="9207344" y="7432838"/>
                </a:lnTo>
                <a:lnTo>
                  <a:pt x="0" y="7432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51217" y="8091932"/>
            <a:ext cx="7315200" cy="2332736"/>
          </a:xfrm>
          <a:custGeom>
            <a:avLst/>
            <a:gdLst/>
            <a:ahLst/>
            <a:cxnLst/>
            <a:rect r="r" b="b" t="t" l="l"/>
            <a:pathLst>
              <a:path h="2332736" w="7315200">
                <a:moveTo>
                  <a:pt x="0" y="0"/>
                </a:moveTo>
                <a:lnTo>
                  <a:pt x="7315200" y="0"/>
                </a:lnTo>
                <a:lnTo>
                  <a:pt x="7315200" y="2332736"/>
                </a:lnTo>
                <a:lnTo>
                  <a:pt x="0" y="23327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68277" y="9413868"/>
            <a:ext cx="3549444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Exa"/>
              </a:rPr>
              <a:t>Sprint 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21451" y="1061008"/>
            <a:ext cx="444509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Safe Sleep | 21/03/2024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5370" y="4274503"/>
            <a:ext cx="1713726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Ferramenta de gestão - Trello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26781" y="354688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03476" y="6010546"/>
            <a:ext cx="1720556" cy="2742916"/>
          </a:xfrm>
          <a:custGeom>
            <a:avLst/>
            <a:gdLst/>
            <a:ahLst/>
            <a:cxnLst/>
            <a:rect r="r" b="b" t="t" l="l"/>
            <a:pathLst>
              <a:path h="2742916" w="1720556">
                <a:moveTo>
                  <a:pt x="0" y="0"/>
                </a:moveTo>
                <a:lnTo>
                  <a:pt x="1720556" y="0"/>
                </a:lnTo>
                <a:lnTo>
                  <a:pt x="1720556" y="2742916"/>
                </a:lnTo>
                <a:lnTo>
                  <a:pt x="0" y="27429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82394" y="4820719"/>
            <a:ext cx="7776806" cy="1230149"/>
          </a:xfrm>
          <a:custGeom>
            <a:avLst/>
            <a:gdLst/>
            <a:ahLst/>
            <a:cxnLst/>
            <a:rect r="r" b="b" t="t" l="l"/>
            <a:pathLst>
              <a:path h="1230149" w="7776806">
                <a:moveTo>
                  <a:pt x="0" y="0"/>
                </a:moveTo>
                <a:lnTo>
                  <a:pt x="7776806" y="0"/>
                </a:lnTo>
                <a:lnTo>
                  <a:pt x="7776806" y="1230150"/>
                </a:lnTo>
                <a:lnTo>
                  <a:pt x="0" y="1230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91001" y="5435794"/>
            <a:ext cx="667830" cy="864250"/>
          </a:xfrm>
          <a:custGeom>
            <a:avLst/>
            <a:gdLst/>
            <a:ahLst/>
            <a:cxnLst/>
            <a:rect r="r" b="b" t="t" l="l"/>
            <a:pathLst>
              <a:path h="864250" w="667830">
                <a:moveTo>
                  <a:pt x="0" y="0"/>
                </a:moveTo>
                <a:lnTo>
                  <a:pt x="667829" y="0"/>
                </a:lnTo>
                <a:lnTo>
                  <a:pt x="667829" y="864250"/>
                </a:lnTo>
                <a:lnTo>
                  <a:pt x="0" y="8642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11573" y="847725"/>
            <a:ext cx="15264854" cy="1552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EDF2F5"/>
                </a:solidFill>
                <a:latin typeface="HK Grotesk Bold"/>
              </a:rPr>
              <a:t>Propósito do Site Institucional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36435" y="5135619"/>
            <a:ext cx="3973684" cy="5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5"/>
              </a:lnSpc>
            </a:pPr>
            <a:r>
              <a:rPr lang="en-US" sz="3189" u="sng">
                <a:solidFill>
                  <a:srgbClr val="EDF2F5"/>
                </a:solidFill>
                <a:latin typeface="Open Sans Italics"/>
              </a:rPr>
              <a:t>www.safesleep.com.br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488018" y="8734842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2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321722" y="2248490"/>
            <a:ext cx="5039244" cy="2019797"/>
          </a:xfrm>
          <a:prstGeom prst="rect">
            <a:avLst/>
          </a:prstGeom>
          <a:solidFill>
            <a:srgbClr val="101F2F"/>
          </a:solidFill>
        </p:spPr>
      </p:sp>
      <p:sp>
        <p:nvSpPr>
          <p:cNvPr name="AutoShape 3" id="3"/>
          <p:cNvSpPr/>
          <p:nvPr/>
        </p:nvSpPr>
        <p:spPr>
          <a:xfrm rot="0">
            <a:off x="2321722" y="7238503"/>
            <a:ext cx="5039244" cy="2019797"/>
          </a:xfrm>
          <a:prstGeom prst="rect">
            <a:avLst/>
          </a:prstGeom>
          <a:solidFill>
            <a:srgbClr val="101F2F"/>
          </a:solidFill>
        </p:spPr>
      </p:sp>
      <p:sp>
        <p:nvSpPr>
          <p:cNvPr name="AutoShape 4" id="4"/>
          <p:cNvSpPr/>
          <p:nvPr/>
        </p:nvSpPr>
        <p:spPr>
          <a:xfrm rot="0">
            <a:off x="2321722" y="4744537"/>
            <a:ext cx="5039244" cy="2019797"/>
          </a:xfrm>
          <a:prstGeom prst="rect">
            <a:avLst/>
          </a:prstGeom>
          <a:solidFill>
            <a:srgbClr val="101F2F"/>
          </a:solidFill>
        </p:spPr>
      </p:sp>
      <p:sp>
        <p:nvSpPr>
          <p:cNvPr name="AutoShape 5" id="5"/>
          <p:cNvSpPr/>
          <p:nvPr/>
        </p:nvSpPr>
        <p:spPr>
          <a:xfrm rot="0">
            <a:off x="7865615" y="5897659"/>
            <a:ext cx="9393685" cy="3266780"/>
          </a:xfrm>
          <a:prstGeom prst="rect">
            <a:avLst/>
          </a:prstGeom>
          <a:solidFill>
            <a:srgbClr val="101F2F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2250571"/>
            <a:ext cx="1293022" cy="2019797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7" id="7"/>
          <p:cNvSpPr/>
          <p:nvPr/>
        </p:nvSpPr>
        <p:spPr>
          <a:xfrm rot="0">
            <a:off x="1028700" y="4744537"/>
            <a:ext cx="1293022" cy="2019797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8" id="8"/>
          <p:cNvSpPr/>
          <p:nvPr/>
        </p:nvSpPr>
        <p:spPr>
          <a:xfrm rot="0">
            <a:off x="1028700" y="7238503"/>
            <a:ext cx="1293022" cy="2019797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sp>
        <p:nvSpPr>
          <p:cNvPr name="AutoShape 9" id="9"/>
          <p:cNvSpPr/>
          <p:nvPr/>
        </p:nvSpPr>
        <p:spPr>
          <a:xfrm rot="0">
            <a:off x="7865615" y="5897659"/>
            <a:ext cx="1958548" cy="3266780"/>
          </a:xfrm>
          <a:prstGeom prst="rect">
            <a:avLst/>
          </a:prstGeom>
          <a:gradFill rotWithShape="true">
            <a:gsLst>
              <a:gs pos="0">
                <a:srgbClr val="CDFFD8">
                  <a:alpha val="100000"/>
                </a:srgbClr>
              </a:gs>
              <a:gs pos="100000">
                <a:srgbClr val="94B9FF">
                  <a:alpha val="100000"/>
                </a:srgbClr>
              </a:gs>
            </a:gsLst>
            <a:lin ang="0"/>
          </a:gradFill>
        </p:spPr>
      </p:sp>
      <p:grpSp>
        <p:nvGrpSpPr>
          <p:cNvPr name="Group 10" id="10"/>
          <p:cNvGrpSpPr/>
          <p:nvPr/>
        </p:nvGrpSpPr>
        <p:grpSpPr>
          <a:xfrm rot="0">
            <a:off x="0" y="9525"/>
            <a:ext cx="15886235" cy="1173484"/>
            <a:chOff x="0" y="0"/>
            <a:chExt cx="4184029" cy="3090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84029" cy="309066"/>
            </a:xfrm>
            <a:custGeom>
              <a:avLst/>
              <a:gdLst/>
              <a:ahLst/>
              <a:cxnLst/>
              <a:rect r="r" b="b" t="t" l="l"/>
              <a:pathLst>
                <a:path h="309066" w="4184029">
                  <a:moveTo>
                    <a:pt x="3980829" y="0"/>
                  </a:moveTo>
                  <a:lnTo>
                    <a:pt x="0" y="0"/>
                  </a:lnTo>
                  <a:lnTo>
                    <a:pt x="0" y="309066"/>
                  </a:lnTo>
                  <a:lnTo>
                    <a:pt x="3980829" y="309066"/>
                  </a:lnTo>
                  <a:lnTo>
                    <a:pt x="4184029" y="154533"/>
                  </a:lnTo>
                  <a:lnTo>
                    <a:pt x="3980829" y="0"/>
                  </a:lnTo>
                  <a:close/>
                </a:path>
              </a:pathLst>
            </a:custGeom>
            <a:solidFill>
              <a:srgbClr val="101F2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4069729" cy="4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7041" y="427735"/>
            <a:ext cx="682381" cy="112762"/>
            <a:chOff x="0" y="0"/>
            <a:chExt cx="812800" cy="13431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27041" y="579367"/>
            <a:ext cx="682381" cy="112762"/>
            <a:chOff x="0" y="0"/>
            <a:chExt cx="812800" cy="1343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27041" y="730998"/>
            <a:ext cx="682381" cy="114300"/>
            <a:chOff x="0" y="0"/>
            <a:chExt cx="812800" cy="13614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136145"/>
            </a:xfrm>
            <a:custGeom>
              <a:avLst/>
              <a:gdLst/>
              <a:ahLst/>
              <a:cxnLst/>
              <a:rect r="r" b="b" t="t" l="l"/>
              <a:pathLst>
                <a:path h="136145" w="812800">
                  <a:moveTo>
                    <a:pt x="609600" y="0"/>
                  </a:moveTo>
                  <a:cubicBezTo>
                    <a:pt x="721824" y="0"/>
                    <a:pt x="812800" y="30477"/>
                    <a:pt x="812800" y="68073"/>
                  </a:cubicBezTo>
                  <a:cubicBezTo>
                    <a:pt x="812800" y="105668"/>
                    <a:pt x="721824" y="136145"/>
                    <a:pt x="609600" y="136145"/>
                  </a:cubicBezTo>
                  <a:lnTo>
                    <a:pt x="203200" y="136145"/>
                  </a:lnTo>
                  <a:cubicBezTo>
                    <a:pt x="90976" y="136145"/>
                    <a:pt x="0" y="105668"/>
                    <a:pt x="0" y="68073"/>
                  </a:cubicBezTo>
                  <a:cubicBezTo>
                    <a:pt x="0" y="304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812800" cy="231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6362485" y="33158"/>
            <a:ext cx="1528369" cy="1317942"/>
          </a:xfrm>
          <a:custGeom>
            <a:avLst/>
            <a:gdLst/>
            <a:ahLst/>
            <a:cxnLst/>
            <a:rect r="r" b="b" t="t" l="l"/>
            <a:pathLst>
              <a:path h="1317942" w="1528369">
                <a:moveTo>
                  <a:pt x="0" y="0"/>
                </a:moveTo>
                <a:lnTo>
                  <a:pt x="1528370" y="0"/>
                </a:lnTo>
                <a:lnTo>
                  <a:pt x="1528370" y="1317942"/>
                </a:lnTo>
                <a:lnTo>
                  <a:pt x="0" y="131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582763" y="2479757"/>
            <a:ext cx="1199293" cy="1645685"/>
          </a:xfrm>
          <a:custGeom>
            <a:avLst/>
            <a:gdLst/>
            <a:ahLst/>
            <a:cxnLst/>
            <a:rect r="r" b="b" t="t" l="l"/>
            <a:pathLst>
              <a:path h="1645685" w="1199293">
                <a:moveTo>
                  <a:pt x="0" y="0"/>
                </a:moveTo>
                <a:lnTo>
                  <a:pt x="1199293" y="0"/>
                </a:lnTo>
                <a:lnTo>
                  <a:pt x="1199293" y="1645685"/>
                </a:lnTo>
                <a:lnTo>
                  <a:pt x="0" y="16456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364044">
            <a:off x="2391716" y="5153044"/>
            <a:ext cx="1581386" cy="1152974"/>
          </a:xfrm>
          <a:custGeom>
            <a:avLst/>
            <a:gdLst/>
            <a:ahLst/>
            <a:cxnLst/>
            <a:rect r="r" b="b" t="t" l="l"/>
            <a:pathLst>
              <a:path h="1152974" w="1581386">
                <a:moveTo>
                  <a:pt x="0" y="0"/>
                </a:moveTo>
                <a:lnTo>
                  <a:pt x="1581387" y="0"/>
                </a:lnTo>
                <a:lnTo>
                  <a:pt x="1581387" y="1152975"/>
                </a:lnTo>
                <a:lnTo>
                  <a:pt x="0" y="1152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462172" y="7549771"/>
            <a:ext cx="1440475" cy="1397261"/>
          </a:xfrm>
          <a:custGeom>
            <a:avLst/>
            <a:gdLst/>
            <a:ahLst/>
            <a:cxnLst/>
            <a:rect r="r" b="b" t="t" l="l"/>
            <a:pathLst>
              <a:path h="1397261" w="1440475">
                <a:moveTo>
                  <a:pt x="0" y="0"/>
                </a:moveTo>
                <a:lnTo>
                  <a:pt x="1440475" y="0"/>
                </a:lnTo>
                <a:lnTo>
                  <a:pt x="1440475" y="1397261"/>
                </a:lnTo>
                <a:lnTo>
                  <a:pt x="0" y="1397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224213" y="6436743"/>
            <a:ext cx="4205639" cy="2243007"/>
          </a:xfrm>
          <a:custGeom>
            <a:avLst/>
            <a:gdLst/>
            <a:ahLst/>
            <a:cxnLst/>
            <a:rect r="r" b="b" t="t" l="l"/>
            <a:pathLst>
              <a:path h="2243007" w="4205639">
                <a:moveTo>
                  <a:pt x="0" y="0"/>
                </a:moveTo>
                <a:lnTo>
                  <a:pt x="4205639" y="0"/>
                </a:lnTo>
                <a:lnTo>
                  <a:pt x="4205639" y="2243007"/>
                </a:lnTo>
                <a:lnTo>
                  <a:pt x="0" y="2243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1495810"/>
            <a:ext cx="609768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 spc="18">
                <a:solidFill>
                  <a:srgbClr val="191919"/>
                </a:solidFill>
                <a:latin typeface="Maven Pro Bold"/>
              </a:rPr>
              <a:t>OBJETIVOS DO PROJETO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43097" y="2835340"/>
            <a:ext cx="2864506" cy="8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199">
                <a:solidFill>
                  <a:srgbClr val="FFFFFF"/>
                </a:solidFill>
                <a:latin typeface="Maven Pro"/>
              </a:rPr>
              <a:t>Seu filho seguro com vigilância 24h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43097" y="5258119"/>
            <a:ext cx="2864506" cy="88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199">
                <a:solidFill>
                  <a:srgbClr val="FFFFFF"/>
                </a:solidFill>
                <a:latin typeface="Maven Pro"/>
              </a:rPr>
              <a:t>Temperatura regulada com segurança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134458" y="7549076"/>
            <a:ext cx="2830063" cy="129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099">
                <a:solidFill>
                  <a:srgbClr val="FFFFFF"/>
                </a:solidFill>
                <a:latin typeface="Maven Pro"/>
              </a:rPr>
              <a:t>Dentro de algumas semanas a sua família estará reunida e feliz!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90589" y="3012819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241B14"/>
                </a:solidFill>
                <a:latin typeface="Maven Pro Bold"/>
              </a:rPr>
              <a:t>1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33544" y="5506785"/>
            <a:ext cx="88333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Bold"/>
              </a:rPr>
              <a:t>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0589" y="8000751"/>
            <a:ext cx="769244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191919"/>
                </a:solidFill>
                <a:latin typeface="Maven Pro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943118" y="7006302"/>
            <a:ext cx="181921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13"/>
              </a:lnSpc>
            </a:pPr>
            <a:r>
              <a:rPr lang="en-US" sz="2011">
                <a:solidFill>
                  <a:srgbClr val="191919"/>
                </a:solidFill>
                <a:latin typeface="Maven Pro Bold"/>
              </a:rPr>
              <a:t>CONTROLE DE TEMPRATURA CORPORAL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62920" y="6447739"/>
            <a:ext cx="1646631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9"/>
              </a:lnSpc>
            </a:pPr>
            <a:r>
              <a:rPr lang="en-US" sz="1999">
                <a:solidFill>
                  <a:srgbClr val="FFFFFF"/>
                </a:solidFill>
                <a:latin typeface="Maven Pro"/>
              </a:rPr>
              <a:t>Dados capturados por sensores de temperatura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757011" y="397829"/>
            <a:ext cx="115059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Início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65741" y="381748"/>
            <a:ext cx="1190923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90C6"/>
                </a:solidFill>
                <a:latin typeface="Open Sans"/>
              </a:rPr>
              <a:t>Sobre nós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9047253" y="342880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|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28854" y="397830"/>
            <a:ext cx="236785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Conferir credenciais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50239" y="381748"/>
            <a:ext cx="448419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Sair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44600" y="1495810"/>
            <a:ext cx="6097680" cy="480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000" spc="18">
                <a:solidFill>
                  <a:srgbClr val="191919"/>
                </a:solidFill>
                <a:latin typeface="Maven Pro Bold"/>
              </a:rPr>
              <a:t>SOBRE O PROJETO</a:t>
            </a:r>
          </a:p>
        </p:txBody>
      </p:sp>
      <p:sp>
        <p:nvSpPr>
          <p:cNvPr name="AutoShape 42" id="42"/>
          <p:cNvSpPr/>
          <p:nvPr/>
        </p:nvSpPr>
        <p:spPr>
          <a:xfrm rot="0">
            <a:off x="7884841" y="2248490"/>
            <a:ext cx="9393685" cy="3266780"/>
          </a:xfrm>
          <a:prstGeom prst="rect">
            <a:avLst/>
          </a:prstGeom>
          <a:solidFill>
            <a:srgbClr val="101F2F"/>
          </a:solidFill>
        </p:spPr>
      </p:sp>
      <p:sp>
        <p:nvSpPr>
          <p:cNvPr name="TextBox 43" id="43"/>
          <p:cNvSpPr txBox="true"/>
          <p:nvPr/>
        </p:nvSpPr>
        <p:spPr>
          <a:xfrm rot="0">
            <a:off x="8049251" y="2527700"/>
            <a:ext cx="9026413" cy="2715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"/>
              </a:rPr>
              <a:t>  O projeto tem o objetivo de desenvolver um sistema de monitoramento de temperatura de incubadoras para recém-nascidos prematuros. Este problema foi selecionado para o projeto, pois, segundo dados obtidos da FIOCRUZ a queda de 1ºC da temperatura corporal em um recém-nascido ocasiona em 28% de aumento na taxa de óbitos, fazendo parte desse estudo 149 recém-nascidos.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2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25"/>
            <a:ext cx="15886235" cy="1173484"/>
            <a:chOff x="0" y="0"/>
            <a:chExt cx="4184029" cy="309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4029" cy="309066"/>
            </a:xfrm>
            <a:custGeom>
              <a:avLst/>
              <a:gdLst/>
              <a:ahLst/>
              <a:cxnLst/>
              <a:rect r="r" b="b" t="t" l="l"/>
              <a:pathLst>
                <a:path h="309066" w="4184029">
                  <a:moveTo>
                    <a:pt x="3980829" y="0"/>
                  </a:moveTo>
                  <a:lnTo>
                    <a:pt x="0" y="0"/>
                  </a:lnTo>
                  <a:lnTo>
                    <a:pt x="0" y="309066"/>
                  </a:lnTo>
                  <a:lnTo>
                    <a:pt x="3980829" y="309066"/>
                  </a:lnTo>
                  <a:lnTo>
                    <a:pt x="4184029" y="154533"/>
                  </a:lnTo>
                  <a:lnTo>
                    <a:pt x="3980829" y="0"/>
                  </a:lnTo>
                  <a:close/>
                </a:path>
              </a:pathLst>
            </a:custGeom>
            <a:solidFill>
              <a:srgbClr val="101F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069729" cy="4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7041" y="427735"/>
            <a:ext cx="682381" cy="112762"/>
            <a:chOff x="0" y="0"/>
            <a:chExt cx="812800" cy="134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7041" y="579367"/>
            <a:ext cx="682381" cy="112762"/>
            <a:chOff x="0" y="0"/>
            <a:chExt cx="812800" cy="1343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7041" y="730998"/>
            <a:ext cx="682381" cy="114300"/>
            <a:chOff x="0" y="0"/>
            <a:chExt cx="812800" cy="1361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6145"/>
            </a:xfrm>
            <a:custGeom>
              <a:avLst/>
              <a:gdLst/>
              <a:ahLst/>
              <a:cxnLst/>
              <a:rect r="r" b="b" t="t" l="l"/>
              <a:pathLst>
                <a:path h="136145" w="812800">
                  <a:moveTo>
                    <a:pt x="609600" y="0"/>
                  </a:moveTo>
                  <a:cubicBezTo>
                    <a:pt x="721824" y="0"/>
                    <a:pt x="812800" y="30477"/>
                    <a:pt x="812800" y="68073"/>
                  </a:cubicBezTo>
                  <a:cubicBezTo>
                    <a:pt x="812800" y="105668"/>
                    <a:pt x="721824" y="136145"/>
                    <a:pt x="609600" y="136145"/>
                  </a:cubicBezTo>
                  <a:lnTo>
                    <a:pt x="203200" y="136145"/>
                  </a:lnTo>
                  <a:cubicBezTo>
                    <a:pt x="90976" y="136145"/>
                    <a:pt x="0" y="105668"/>
                    <a:pt x="0" y="68073"/>
                  </a:cubicBezTo>
                  <a:cubicBezTo>
                    <a:pt x="0" y="304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12800" cy="231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495115" y="-23223"/>
            <a:ext cx="1528369" cy="1317942"/>
          </a:xfrm>
          <a:custGeom>
            <a:avLst/>
            <a:gdLst/>
            <a:ahLst/>
            <a:cxnLst/>
            <a:rect r="r" b="b" t="t" l="l"/>
            <a:pathLst>
              <a:path h="1317942" w="1528369">
                <a:moveTo>
                  <a:pt x="0" y="0"/>
                </a:moveTo>
                <a:lnTo>
                  <a:pt x="1528370" y="0"/>
                </a:lnTo>
                <a:lnTo>
                  <a:pt x="1528370" y="1317941"/>
                </a:lnTo>
                <a:lnTo>
                  <a:pt x="0" y="131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57011" y="397829"/>
            <a:ext cx="115059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Início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5652" y="381748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Sobre nós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47253" y="342880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|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8854" y="397830"/>
            <a:ext cx="236785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Conferir credenciais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04797" y="381748"/>
            <a:ext cx="133930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90C6"/>
                </a:solidFill>
                <a:latin typeface="Open Sans"/>
              </a:rPr>
              <a:t>Criar Conta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95251" y="3942773"/>
            <a:ext cx="3897499" cy="730050"/>
            <a:chOff x="0" y="0"/>
            <a:chExt cx="5196665" cy="973399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196665" cy="973399"/>
              <a:chOff x="0" y="0"/>
              <a:chExt cx="3624389" cy="678893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0" y="6350"/>
                <a:ext cx="3611689" cy="666193"/>
              </a:xfrm>
              <a:custGeom>
                <a:avLst/>
                <a:gdLst/>
                <a:ahLst/>
                <a:cxnLst/>
                <a:rect r="r" b="b" t="t" l="l"/>
                <a:pathLst>
                  <a:path h="666193" w="3611689">
                    <a:moveTo>
                      <a:pt x="3611689" y="0"/>
                    </a:moveTo>
                    <a:lnTo>
                      <a:pt x="3611689" y="666193"/>
                    </a:lnTo>
                    <a:lnTo>
                      <a:pt x="0" y="666193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24389" cy="678893"/>
              </a:xfrm>
              <a:custGeom>
                <a:avLst/>
                <a:gdLst/>
                <a:ahLst/>
                <a:cxnLst/>
                <a:rect r="r" b="b" t="t" l="l"/>
                <a:pathLst>
                  <a:path h="678893" w="3624389">
                    <a:moveTo>
                      <a:pt x="0" y="0"/>
                    </a:moveTo>
                    <a:lnTo>
                      <a:pt x="0" y="678893"/>
                    </a:lnTo>
                    <a:lnTo>
                      <a:pt x="3624389" y="678893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66193"/>
                    </a:moveTo>
                    <a:lnTo>
                      <a:pt x="12700" y="666193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66193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18917" y="297910"/>
              <a:ext cx="4877748" cy="333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2"/>
                </a:lnSpc>
              </a:pPr>
              <a:r>
                <a:rPr lang="en-US" sz="1559">
                  <a:solidFill>
                    <a:srgbClr val="FFFFFF"/>
                  </a:solidFill>
                  <a:latin typeface="Poppins Light"/>
                </a:rPr>
                <a:t>João Silva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195251" y="6610847"/>
            <a:ext cx="3897499" cy="737477"/>
            <a:chOff x="0" y="0"/>
            <a:chExt cx="5196665" cy="98330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196665" cy="983303"/>
              <a:chOff x="0" y="0"/>
              <a:chExt cx="3624389" cy="685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6350" y="6350"/>
                <a:ext cx="3611689" cy="673100"/>
              </a:xfrm>
              <a:custGeom>
                <a:avLst/>
                <a:gdLst/>
                <a:ahLst/>
                <a:cxnLst/>
                <a:rect r="r" b="b" t="t" l="l"/>
                <a:pathLst>
                  <a:path h="673100" w="3611689">
                    <a:moveTo>
                      <a:pt x="3611689" y="0"/>
                    </a:moveTo>
                    <a:lnTo>
                      <a:pt x="3611689" y="673100"/>
                    </a:lnTo>
                    <a:lnTo>
                      <a:pt x="0" y="673100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24389" cy="685800"/>
              </a:xfrm>
              <a:custGeom>
                <a:avLst/>
                <a:gdLst/>
                <a:ahLst/>
                <a:cxnLst/>
                <a:rect r="r" b="b" t="t" l="l"/>
                <a:pathLst>
                  <a:path h="685800" w="3624389">
                    <a:moveTo>
                      <a:pt x="0" y="0"/>
                    </a:moveTo>
                    <a:lnTo>
                      <a:pt x="0" y="685800"/>
                    </a:lnTo>
                    <a:lnTo>
                      <a:pt x="3624389" y="685800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73100"/>
                    </a:moveTo>
                    <a:lnTo>
                      <a:pt x="12700" y="673100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73100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18917" y="297910"/>
              <a:ext cx="4877748" cy="343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2"/>
                </a:lnSpc>
              </a:pPr>
              <a:r>
                <a:rPr lang="en-US" sz="1559">
                  <a:solidFill>
                    <a:srgbClr val="FFFFFF"/>
                  </a:solidFill>
                  <a:latin typeface="Poppins Light"/>
                </a:rPr>
                <a:t>******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195251" y="5254884"/>
            <a:ext cx="3897499" cy="733547"/>
            <a:chOff x="0" y="0"/>
            <a:chExt cx="5196665" cy="978062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196665" cy="978062"/>
              <a:chOff x="0" y="0"/>
              <a:chExt cx="3624389" cy="68214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6350" y="6350"/>
                <a:ext cx="3611689" cy="669445"/>
              </a:xfrm>
              <a:custGeom>
                <a:avLst/>
                <a:gdLst/>
                <a:ahLst/>
                <a:cxnLst/>
                <a:rect r="r" b="b" t="t" l="l"/>
                <a:pathLst>
                  <a:path h="669445" w="3611689">
                    <a:moveTo>
                      <a:pt x="3611689" y="0"/>
                    </a:moveTo>
                    <a:lnTo>
                      <a:pt x="3611689" y="669445"/>
                    </a:lnTo>
                    <a:lnTo>
                      <a:pt x="0" y="669445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3624389" cy="682145"/>
              </a:xfrm>
              <a:custGeom>
                <a:avLst/>
                <a:gdLst/>
                <a:ahLst/>
                <a:cxnLst/>
                <a:rect r="r" b="b" t="t" l="l"/>
                <a:pathLst>
                  <a:path h="682145" w="3624389">
                    <a:moveTo>
                      <a:pt x="0" y="0"/>
                    </a:moveTo>
                    <a:lnTo>
                      <a:pt x="0" y="682145"/>
                    </a:lnTo>
                    <a:lnTo>
                      <a:pt x="3624389" y="682145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69445"/>
                    </a:moveTo>
                    <a:lnTo>
                      <a:pt x="12700" y="669445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69445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318917" y="297910"/>
              <a:ext cx="4293018" cy="338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2"/>
                </a:lnSpc>
              </a:pPr>
              <a:r>
                <a:rPr lang="en-US" sz="1559" u="sng">
                  <a:solidFill>
                    <a:srgbClr val="FFFFFF"/>
                  </a:solidFill>
                  <a:latin typeface="Poppins Light"/>
                </a:rPr>
                <a:t>joao@gmail.com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195251" y="7922958"/>
            <a:ext cx="3897499" cy="730050"/>
            <a:chOff x="0" y="0"/>
            <a:chExt cx="5196665" cy="973399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5196665" cy="973399"/>
              <a:chOff x="0" y="0"/>
              <a:chExt cx="3624389" cy="67889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6350" y="6350"/>
                <a:ext cx="3611689" cy="666193"/>
              </a:xfrm>
              <a:custGeom>
                <a:avLst/>
                <a:gdLst/>
                <a:ahLst/>
                <a:cxnLst/>
                <a:rect r="r" b="b" t="t" l="l"/>
                <a:pathLst>
                  <a:path h="666193" w="3611689">
                    <a:moveTo>
                      <a:pt x="3611689" y="0"/>
                    </a:moveTo>
                    <a:lnTo>
                      <a:pt x="3611689" y="666193"/>
                    </a:lnTo>
                    <a:lnTo>
                      <a:pt x="0" y="666193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624389" cy="678893"/>
              </a:xfrm>
              <a:custGeom>
                <a:avLst/>
                <a:gdLst/>
                <a:ahLst/>
                <a:cxnLst/>
                <a:rect r="r" b="b" t="t" l="l"/>
                <a:pathLst>
                  <a:path h="678893" w="3624389">
                    <a:moveTo>
                      <a:pt x="0" y="0"/>
                    </a:moveTo>
                    <a:lnTo>
                      <a:pt x="0" y="678893"/>
                    </a:lnTo>
                    <a:lnTo>
                      <a:pt x="3624389" y="678893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66193"/>
                    </a:moveTo>
                    <a:lnTo>
                      <a:pt x="12700" y="666193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66193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39" id="39"/>
            <p:cNvSpPr txBox="true"/>
            <p:nvPr/>
          </p:nvSpPr>
          <p:spPr>
            <a:xfrm rot="0">
              <a:off x="318917" y="297910"/>
              <a:ext cx="4131385" cy="333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92"/>
                </a:lnSpc>
              </a:pPr>
              <a:r>
                <a:rPr lang="en-US" sz="1559">
                  <a:solidFill>
                    <a:srgbClr val="FFFFFF"/>
                  </a:solidFill>
                  <a:latin typeface="Poppins Light"/>
                </a:rPr>
                <a:t>Selecionar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0532977" y="8230304"/>
            <a:ext cx="233677" cy="122786"/>
          </a:xfrm>
          <a:custGeom>
            <a:avLst/>
            <a:gdLst/>
            <a:ahLst/>
            <a:cxnLst/>
            <a:rect r="r" b="b" t="t" l="l"/>
            <a:pathLst>
              <a:path h="122786" w="233677">
                <a:moveTo>
                  <a:pt x="0" y="0"/>
                </a:moveTo>
                <a:lnTo>
                  <a:pt x="233677" y="0"/>
                </a:lnTo>
                <a:lnTo>
                  <a:pt x="233677" y="122786"/>
                </a:lnTo>
                <a:lnTo>
                  <a:pt x="0" y="1227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7877671" y="9081784"/>
            <a:ext cx="2532658" cy="654732"/>
            <a:chOff x="0" y="0"/>
            <a:chExt cx="3376877" cy="872976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0" y="0"/>
              <a:ext cx="3376877" cy="872976"/>
              <a:chOff x="0" y="0"/>
              <a:chExt cx="2436860" cy="62996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2436860" cy="629967"/>
              </a:xfrm>
              <a:custGeom>
                <a:avLst/>
                <a:gdLst/>
                <a:ahLst/>
                <a:cxnLst/>
                <a:rect r="r" b="b" t="t" l="l"/>
                <a:pathLst>
                  <a:path h="629967" w="2436860">
                    <a:moveTo>
                      <a:pt x="2436860" y="0"/>
                    </a:moveTo>
                    <a:lnTo>
                      <a:pt x="2436860" y="12700"/>
                    </a:lnTo>
                    <a:lnTo>
                      <a:pt x="2436860" y="617267"/>
                    </a:lnTo>
                    <a:lnTo>
                      <a:pt x="2436860" y="629967"/>
                    </a:lnTo>
                    <a:lnTo>
                      <a:pt x="2424160" y="629967"/>
                    </a:lnTo>
                    <a:lnTo>
                      <a:pt x="12700" y="629967"/>
                    </a:lnTo>
                    <a:lnTo>
                      <a:pt x="0" y="629967"/>
                    </a:lnTo>
                    <a:lnTo>
                      <a:pt x="0" y="617267"/>
                    </a:lnTo>
                    <a:lnTo>
                      <a:pt x="0" y="12700"/>
                    </a:lnTo>
                    <a:lnTo>
                      <a:pt x="0" y="0"/>
                    </a:lnTo>
                    <a:lnTo>
                      <a:pt x="12700" y="0"/>
                    </a:lnTo>
                    <a:lnTo>
                      <a:pt x="2424160" y="0"/>
                    </a:lnTo>
                    <a:lnTo>
                      <a:pt x="2436860" y="0"/>
                    </a:lnTo>
                    <a:close/>
                  </a:path>
                </a:pathLst>
              </a:custGeom>
              <a:solidFill>
                <a:srgbClr val="101F2F"/>
              </a:solid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0" y="255397"/>
              <a:ext cx="3376877" cy="333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92"/>
                </a:lnSpc>
              </a:pPr>
              <a:r>
                <a:rPr lang="en-US" sz="1559">
                  <a:solidFill>
                    <a:srgbClr val="FFFFFF"/>
                  </a:solidFill>
                  <a:latin typeface="Poppins Bold"/>
                </a:rPr>
                <a:t>Registrar-se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7195251" y="3621394"/>
            <a:ext cx="3897499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71"/>
              </a:lnSpc>
              <a:spcBef>
                <a:spcPct val="0"/>
              </a:spcBef>
            </a:pPr>
            <a:r>
              <a:rPr lang="en-US" sz="1559" spc="205">
                <a:solidFill>
                  <a:srgbClr val="101F2F"/>
                </a:solidFill>
                <a:latin typeface="DM Sans"/>
              </a:rPr>
              <a:t>NOME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195251" y="6289469"/>
            <a:ext cx="3897499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71"/>
              </a:lnSpc>
              <a:spcBef>
                <a:spcPct val="0"/>
              </a:spcBef>
            </a:pPr>
            <a:r>
              <a:rPr lang="en-US" sz="1559" spc="205">
                <a:solidFill>
                  <a:srgbClr val="101F2F"/>
                </a:solidFill>
                <a:latin typeface="DM Sans"/>
              </a:rPr>
              <a:t>SENHA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95251" y="4933505"/>
            <a:ext cx="3897499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71"/>
              </a:lnSpc>
              <a:spcBef>
                <a:spcPct val="0"/>
              </a:spcBef>
            </a:pPr>
            <a:r>
              <a:rPr lang="en-US" sz="1559" spc="205">
                <a:solidFill>
                  <a:srgbClr val="101F2F"/>
                </a:solidFill>
                <a:latin typeface="DM Sans"/>
              </a:rPr>
              <a:t>E-MAIL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5623843" y="1847109"/>
            <a:ext cx="7040314" cy="1246014"/>
            <a:chOff x="0" y="0"/>
            <a:chExt cx="9387085" cy="1661352"/>
          </a:xfrm>
        </p:grpSpPr>
        <p:sp>
          <p:nvSpPr>
            <p:cNvPr name="TextBox 49" id="49"/>
            <p:cNvSpPr txBox="true"/>
            <p:nvPr/>
          </p:nvSpPr>
          <p:spPr>
            <a:xfrm rot="0">
              <a:off x="100618" y="85725"/>
              <a:ext cx="9185850" cy="895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83"/>
                </a:lnSpc>
              </a:pPr>
              <a:r>
                <a:rPr lang="en-US" sz="4834" spc="-87">
                  <a:solidFill>
                    <a:srgbClr val="000000"/>
                  </a:solidFill>
                  <a:latin typeface="Poppins Medium"/>
                </a:rPr>
                <a:t>Criar uma conta</a:t>
              </a:r>
            </a:p>
          </p:txBody>
        </p:sp>
        <p:sp>
          <p:nvSpPr>
            <p:cNvPr name="TextBox 50" id="50"/>
            <p:cNvSpPr txBox="true"/>
            <p:nvPr/>
          </p:nvSpPr>
          <p:spPr>
            <a:xfrm rot="0">
              <a:off x="0" y="1242094"/>
              <a:ext cx="9387085" cy="419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51"/>
                </a:lnSpc>
              </a:pPr>
              <a:r>
                <a:rPr lang="en-US" sz="1871">
                  <a:solidFill>
                    <a:srgbClr val="101F2F"/>
                  </a:solidFill>
                  <a:latin typeface="DM Sans"/>
                </a:rPr>
                <a:t>Já tem uma conta? </a:t>
              </a:r>
              <a:r>
                <a:rPr lang="en-US" sz="1871" u="sng">
                  <a:solidFill>
                    <a:srgbClr val="101F2F"/>
                  </a:solidFill>
                  <a:latin typeface="DM Sans"/>
                </a:rPr>
                <a:t>Clique aqu</a:t>
              </a:r>
              <a:r>
                <a:rPr lang="en-US" sz="1871">
                  <a:solidFill>
                    <a:srgbClr val="101F2F"/>
                  </a:solidFill>
                  <a:latin typeface="DM Sans"/>
                </a:rPr>
                <a:t>i. 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7195251" y="7601580"/>
            <a:ext cx="3897499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71"/>
              </a:lnSpc>
              <a:spcBef>
                <a:spcPct val="0"/>
              </a:spcBef>
            </a:pPr>
            <a:r>
              <a:rPr lang="en-US" sz="1559" spc="205">
                <a:solidFill>
                  <a:srgbClr val="101F2F"/>
                </a:solidFill>
                <a:latin typeface="DM Sans"/>
              </a:rPr>
              <a:t>HOSPITAL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2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25"/>
            <a:ext cx="15886235" cy="1173484"/>
            <a:chOff x="0" y="0"/>
            <a:chExt cx="4184029" cy="309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4029" cy="309066"/>
            </a:xfrm>
            <a:custGeom>
              <a:avLst/>
              <a:gdLst/>
              <a:ahLst/>
              <a:cxnLst/>
              <a:rect r="r" b="b" t="t" l="l"/>
              <a:pathLst>
                <a:path h="309066" w="4184029">
                  <a:moveTo>
                    <a:pt x="3980829" y="0"/>
                  </a:moveTo>
                  <a:lnTo>
                    <a:pt x="0" y="0"/>
                  </a:lnTo>
                  <a:lnTo>
                    <a:pt x="0" y="309066"/>
                  </a:lnTo>
                  <a:lnTo>
                    <a:pt x="3980829" y="309066"/>
                  </a:lnTo>
                  <a:lnTo>
                    <a:pt x="4184029" y="154533"/>
                  </a:lnTo>
                  <a:lnTo>
                    <a:pt x="3980829" y="0"/>
                  </a:lnTo>
                  <a:close/>
                </a:path>
              </a:pathLst>
            </a:custGeom>
            <a:solidFill>
              <a:srgbClr val="101F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069729" cy="4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7041" y="427735"/>
            <a:ext cx="682381" cy="112762"/>
            <a:chOff x="0" y="0"/>
            <a:chExt cx="812800" cy="134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7041" y="579367"/>
            <a:ext cx="682381" cy="112762"/>
            <a:chOff x="0" y="0"/>
            <a:chExt cx="812800" cy="1343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7041" y="730998"/>
            <a:ext cx="682381" cy="114300"/>
            <a:chOff x="0" y="0"/>
            <a:chExt cx="812800" cy="1361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6145"/>
            </a:xfrm>
            <a:custGeom>
              <a:avLst/>
              <a:gdLst/>
              <a:ahLst/>
              <a:cxnLst/>
              <a:rect r="r" b="b" t="t" l="l"/>
              <a:pathLst>
                <a:path h="136145" w="812800">
                  <a:moveTo>
                    <a:pt x="609600" y="0"/>
                  </a:moveTo>
                  <a:cubicBezTo>
                    <a:pt x="721824" y="0"/>
                    <a:pt x="812800" y="30477"/>
                    <a:pt x="812800" y="68073"/>
                  </a:cubicBezTo>
                  <a:cubicBezTo>
                    <a:pt x="812800" y="105668"/>
                    <a:pt x="721824" y="136145"/>
                    <a:pt x="609600" y="136145"/>
                  </a:cubicBezTo>
                  <a:lnTo>
                    <a:pt x="203200" y="136145"/>
                  </a:lnTo>
                  <a:cubicBezTo>
                    <a:pt x="90976" y="136145"/>
                    <a:pt x="0" y="105668"/>
                    <a:pt x="0" y="68073"/>
                  </a:cubicBezTo>
                  <a:cubicBezTo>
                    <a:pt x="0" y="304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12800" cy="231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62485" y="-62704"/>
            <a:ext cx="1528369" cy="1317942"/>
          </a:xfrm>
          <a:custGeom>
            <a:avLst/>
            <a:gdLst/>
            <a:ahLst/>
            <a:cxnLst/>
            <a:rect r="r" b="b" t="t" l="l"/>
            <a:pathLst>
              <a:path h="1317942" w="1528369">
                <a:moveTo>
                  <a:pt x="0" y="0"/>
                </a:moveTo>
                <a:lnTo>
                  <a:pt x="1528370" y="0"/>
                </a:lnTo>
                <a:lnTo>
                  <a:pt x="1528370" y="1317941"/>
                </a:lnTo>
                <a:lnTo>
                  <a:pt x="0" y="1317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57011" y="397829"/>
            <a:ext cx="115059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Início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5652" y="381748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Sobre nós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47253" y="342880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|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8854" y="397830"/>
            <a:ext cx="236785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Conferir credenciais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06769" y="381748"/>
            <a:ext cx="73536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90C6"/>
                </a:solidFill>
                <a:latin typeface="Open Sans"/>
              </a:rPr>
              <a:t>Entrar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042115" y="5990134"/>
            <a:ext cx="4203771" cy="795429"/>
            <a:chOff x="0" y="0"/>
            <a:chExt cx="5605027" cy="106057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05027" cy="1060573"/>
              <a:chOff x="0" y="0"/>
              <a:chExt cx="3624389" cy="685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0" y="6350"/>
                <a:ext cx="3611689" cy="673100"/>
              </a:xfrm>
              <a:custGeom>
                <a:avLst/>
                <a:gdLst/>
                <a:ahLst/>
                <a:cxnLst/>
                <a:rect r="r" b="b" t="t" l="l"/>
                <a:pathLst>
                  <a:path h="673100" w="3611689">
                    <a:moveTo>
                      <a:pt x="3611689" y="0"/>
                    </a:moveTo>
                    <a:lnTo>
                      <a:pt x="3611689" y="673100"/>
                    </a:lnTo>
                    <a:lnTo>
                      <a:pt x="0" y="673100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24389" cy="685800"/>
              </a:xfrm>
              <a:custGeom>
                <a:avLst/>
                <a:gdLst/>
                <a:ahLst/>
                <a:cxnLst/>
                <a:rect r="r" b="b" t="t" l="l"/>
                <a:pathLst>
                  <a:path h="685800" w="3624389">
                    <a:moveTo>
                      <a:pt x="0" y="0"/>
                    </a:moveTo>
                    <a:lnTo>
                      <a:pt x="0" y="685800"/>
                    </a:lnTo>
                    <a:lnTo>
                      <a:pt x="3624389" y="685800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73100"/>
                    </a:moveTo>
                    <a:lnTo>
                      <a:pt x="12700" y="673100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73100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43978" y="304516"/>
              <a:ext cx="5261050" cy="387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2"/>
                </a:lnSpc>
              </a:pPr>
              <a:r>
                <a:rPr lang="en-US" sz="1682">
                  <a:solidFill>
                    <a:srgbClr val="FFFFFF"/>
                  </a:solidFill>
                  <a:latin typeface="Poppins Light"/>
                </a:rPr>
                <a:t>******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778161" y="7266247"/>
            <a:ext cx="2731678" cy="706182"/>
            <a:chOff x="0" y="0"/>
            <a:chExt cx="3642238" cy="94157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642238" cy="941576"/>
              <a:chOff x="0" y="0"/>
              <a:chExt cx="2436860" cy="62996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436860" cy="629967"/>
              </a:xfrm>
              <a:custGeom>
                <a:avLst/>
                <a:gdLst/>
                <a:ahLst/>
                <a:cxnLst/>
                <a:rect r="r" b="b" t="t" l="l"/>
                <a:pathLst>
                  <a:path h="629967" w="2436860">
                    <a:moveTo>
                      <a:pt x="2436860" y="0"/>
                    </a:moveTo>
                    <a:lnTo>
                      <a:pt x="2436860" y="12700"/>
                    </a:lnTo>
                    <a:lnTo>
                      <a:pt x="2436860" y="617267"/>
                    </a:lnTo>
                    <a:lnTo>
                      <a:pt x="2436860" y="629967"/>
                    </a:lnTo>
                    <a:lnTo>
                      <a:pt x="2424160" y="629967"/>
                    </a:lnTo>
                    <a:lnTo>
                      <a:pt x="12700" y="629967"/>
                    </a:lnTo>
                    <a:lnTo>
                      <a:pt x="0" y="629967"/>
                    </a:lnTo>
                    <a:lnTo>
                      <a:pt x="0" y="617267"/>
                    </a:lnTo>
                    <a:lnTo>
                      <a:pt x="0" y="12700"/>
                    </a:lnTo>
                    <a:lnTo>
                      <a:pt x="0" y="0"/>
                    </a:lnTo>
                    <a:lnTo>
                      <a:pt x="12700" y="0"/>
                    </a:lnTo>
                    <a:lnTo>
                      <a:pt x="2424160" y="0"/>
                    </a:lnTo>
                    <a:lnTo>
                      <a:pt x="2436860" y="0"/>
                    </a:lnTo>
                    <a:close/>
                  </a:path>
                </a:pathLst>
              </a:custGeom>
              <a:solidFill>
                <a:srgbClr val="101F2F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258662"/>
              <a:ext cx="3642238" cy="3766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72"/>
                </a:lnSpc>
              </a:pPr>
              <a:r>
                <a:rPr lang="en-US" sz="1682">
                  <a:solidFill>
                    <a:srgbClr val="FFFFFF"/>
                  </a:solidFill>
                  <a:latin typeface="Poppins Bold"/>
                </a:rPr>
                <a:t>Entrar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42115" y="4564953"/>
            <a:ext cx="4203771" cy="787785"/>
            <a:chOff x="0" y="0"/>
            <a:chExt cx="5605027" cy="1050380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605027" cy="1050380"/>
              <a:chOff x="0" y="0"/>
              <a:chExt cx="3624389" cy="679209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6350" y="6350"/>
                <a:ext cx="3611689" cy="666509"/>
              </a:xfrm>
              <a:custGeom>
                <a:avLst/>
                <a:gdLst/>
                <a:ahLst/>
                <a:cxnLst/>
                <a:rect r="r" b="b" t="t" l="l"/>
                <a:pathLst>
                  <a:path h="666509" w="3611689">
                    <a:moveTo>
                      <a:pt x="3611689" y="0"/>
                    </a:moveTo>
                    <a:lnTo>
                      <a:pt x="3611689" y="666509"/>
                    </a:lnTo>
                    <a:lnTo>
                      <a:pt x="0" y="666509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624389" cy="679209"/>
              </a:xfrm>
              <a:custGeom>
                <a:avLst/>
                <a:gdLst/>
                <a:ahLst/>
                <a:cxnLst/>
                <a:rect r="r" b="b" t="t" l="l"/>
                <a:pathLst>
                  <a:path h="679209" w="3624389">
                    <a:moveTo>
                      <a:pt x="0" y="0"/>
                    </a:moveTo>
                    <a:lnTo>
                      <a:pt x="0" y="679209"/>
                    </a:lnTo>
                    <a:lnTo>
                      <a:pt x="3624389" y="679209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66509"/>
                    </a:moveTo>
                    <a:lnTo>
                      <a:pt x="12700" y="666509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66509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43978" y="304516"/>
              <a:ext cx="4630371" cy="377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2"/>
                </a:lnSpc>
              </a:pPr>
              <a:r>
                <a:rPr lang="en-US" sz="1682" u="sng">
                  <a:solidFill>
                    <a:srgbClr val="FFFFFF"/>
                  </a:solidFill>
                  <a:latin typeface="Poppins Light"/>
                </a:rPr>
                <a:t>joao@gmail.com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7042115" y="5643502"/>
            <a:ext cx="4203771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8"/>
              </a:lnSpc>
              <a:spcBef>
                <a:spcPct val="0"/>
              </a:spcBef>
            </a:pPr>
            <a:r>
              <a:rPr lang="en-US" sz="1682" spc="222">
                <a:solidFill>
                  <a:srgbClr val="101F2F"/>
                </a:solidFill>
                <a:latin typeface="DM Sans"/>
              </a:rPr>
              <a:t>SENHA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5347223" y="2314571"/>
            <a:ext cx="7593553" cy="1344530"/>
            <a:chOff x="0" y="0"/>
            <a:chExt cx="10124737" cy="179270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108524" y="104775"/>
              <a:ext cx="9907689" cy="952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66"/>
                </a:lnSpc>
              </a:pPr>
              <a:r>
                <a:rPr lang="en-US" sz="5214" spc="-93">
                  <a:solidFill>
                    <a:srgbClr val="000000"/>
                  </a:solidFill>
                  <a:latin typeface="Poppins Medium"/>
                </a:rPr>
                <a:t>Entrar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342073"/>
              <a:ext cx="10124737" cy="450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67"/>
                </a:lnSpc>
              </a:pPr>
              <a:r>
                <a:rPr lang="en-US" sz="2018">
                  <a:solidFill>
                    <a:srgbClr val="101F2F"/>
                  </a:solidFill>
                  <a:latin typeface="DM Sans"/>
                </a:rPr>
                <a:t>Faça o login para continuar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7042115" y="4218320"/>
            <a:ext cx="4203771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18"/>
              </a:lnSpc>
              <a:spcBef>
                <a:spcPct val="0"/>
              </a:spcBef>
            </a:pPr>
            <a:r>
              <a:rPr lang="en-US" sz="1682" spc="222">
                <a:solidFill>
                  <a:srgbClr val="101F2F"/>
                </a:solidFill>
                <a:latin typeface="DM Sans"/>
              </a:rPr>
              <a:t>E-MAIL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2A2B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525"/>
            <a:ext cx="15886235" cy="1173484"/>
            <a:chOff x="0" y="0"/>
            <a:chExt cx="4184029" cy="3090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84029" cy="309066"/>
            </a:xfrm>
            <a:custGeom>
              <a:avLst/>
              <a:gdLst/>
              <a:ahLst/>
              <a:cxnLst/>
              <a:rect r="r" b="b" t="t" l="l"/>
              <a:pathLst>
                <a:path h="309066" w="4184029">
                  <a:moveTo>
                    <a:pt x="3980829" y="0"/>
                  </a:moveTo>
                  <a:lnTo>
                    <a:pt x="0" y="0"/>
                  </a:lnTo>
                  <a:lnTo>
                    <a:pt x="0" y="309066"/>
                  </a:lnTo>
                  <a:lnTo>
                    <a:pt x="3980829" y="309066"/>
                  </a:lnTo>
                  <a:lnTo>
                    <a:pt x="4184029" y="154533"/>
                  </a:lnTo>
                  <a:lnTo>
                    <a:pt x="3980829" y="0"/>
                  </a:lnTo>
                  <a:close/>
                </a:path>
              </a:pathLst>
            </a:custGeom>
            <a:solidFill>
              <a:srgbClr val="101F2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069729" cy="4043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7041" y="427735"/>
            <a:ext cx="682381" cy="112762"/>
            <a:chOff x="0" y="0"/>
            <a:chExt cx="812800" cy="1343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7041" y="579367"/>
            <a:ext cx="682381" cy="112762"/>
            <a:chOff x="0" y="0"/>
            <a:chExt cx="812800" cy="1343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34314"/>
            </a:xfrm>
            <a:custGeom>
              <a:avLst/>
              <a:gdLst/>
              <a:ahLst/>
              <a:cxnLst/>
              <a:rect r="r" b="b" t="t" l="l"/>
              <a:pathLst>
                <a:path h="134314" w="812800">
                  <a:moveTo>
                    <a:pt x="609600" y="0"/>
                  </a:moveTo>
                  <a:cubicBezTo>
                    <a:pt x="721824" y="0"/>
                    <a:pt x="812800" y="30067"/>
                    <a:pt x="812800" y="67157"/>
                  </a:cubicBezTo>
                  <a:cubicBezTo>
                    <a:pt x="812800" y="104247"/>
                    <a:pt x="721824" y="134314"/>
                    <a:pt x="609600" y="134314"/>
                  </a:cubicBezTo>
                  <a:lnTo>
                    <a:pt x="203200" y="134314"/>
                  </a:lnTo>
                  <a:cubicBezTo>
                    <a:pt x="90976" y="134314"/>
                    <a:pt x="0" y="104247"/>
                    <a:pt x="0" y="67157"/>
                  </a:cubicBezTo>
                  <a:cubicBezTo>
                    <a:pt x="0" y="3006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812800" cy="229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7041" y="730998"/>
            <a:ext cx="682381" cy="114300"/>
            <a:chOff x="0" y="0"/>
            <a:chExt cx="812800" cy="1361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6145"/>
            </a:xfrm>
            <a:custGeom>
              <a:avLst/>
              <a:gdLst/>
              <a:ahLst/>
              <a:cxnLst/>
              <a:rect r="r" b="b" t="t" l="l"/>
              <a:pathLst>
                <a:path h="136145" w="812800">
                  <a:moveTo>
                    <a:pt x="609600" y="0"/>
                  </a:moveTo>
                  <a:cubicBezTo>
                    <a:pt x="721824" y="0"/>
                    <a:pt x="812800" y="30477"/>
                    <a:pt x="812800" y="68073"/>
                  </a:cubicBezTo>
                  <a:cubicBezTo>
                    <a:pt x="812800" y="105668"/>
                    <a:pt x="721824" y="136145"/>
                    <a:pt x="609600" y="136145"/>
                  </a:cubicBezTo>
                  <a:lnTo>
                    <a:pt x="203200" y="136145"/>
                  </a:lnTo>
                  <a:cubicBezTo>
                    <a:pt x="90976" y="136145"/>
                    <a:pt x="0" y="105668"/>
                    <a:pt x="0" y="68073"/>
                  </a:cubicBezTo>
                  <a:cubicBezTo>
                    <a:pt x="0" y="3047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812800" cy="231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79688" y="-62704"/>
            <a:ext cx="1528369" cy="1317942"/>
          </a:xfrm>
          <a:custGeom>
            <a:avLst/>
            <a:gdLst/>
            <a:ahLst/>
            <a:cxnLst/>
            <a:rect r="r" b="b" t="t" l="l"/>
            <a:pathLst>
              <a:path h="1317942" w="1528369">
                <a:moveTo>
                  <a:pt x="0" y="0"/>
                </a:moveTo>
                <a:lnTo>
                  <a:pt x="1528369" y="0"/>
                </a:lnTo>
                <a:lnTo>
                  <a:pt x="1528369" y="1317942"/>
                </a:lnTo>
                <a:lnTo>
                  <a:pt x="0" y="1317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57011" y="397829"/>
            <a:ext cx="115059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Início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65652" y="381748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Sobre nós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047253" y="342880"/>
            <a:ext cx="1191101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|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28854" y="397830"/>
            <a:ext cx="236785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"/>
              </a:rPr>
              <a:t>Conferir credenciais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06769" y="381748"/>
            <a:ext cx="73536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90C6"/>
                </a:solidFill>
                <a:latin typeface="Open Sans"/>
              </a:rPr>
              <a:t>Entrar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203503" y="4226805"/>
            <a:ext cx="3880994" cy="735998"/>
            <a:chOff x="0" y="0"/>
            <a:chExt cx="5174659" cy="981331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174659" cy="981331"/>
              <a:chOff x="0" y="0"/>
              <a:chExt cx="3624389" cy="68733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6350" y="6350"/>
                <a:ext cx="3611689" cy="674635"/>
              </a:xfrm>
              <a:custGeom>
                <a:avLst/>
                <a:gdLst/>
                <a:ahLst/>
                <a:cxnLst/>
                <a:rect r="r" b="b" t="t" l="l"/>
                <a:pathLst>
                  <a:path h="674635" w="3611689">
                    <a:moveTo>
                      <a:pt x="3611689" y="0"/>
                    </a:moveTo>
                    <a:lnTo>
                      <a:pt x="3611689" y="674635"/>
                    </a:lnTo>
                    <a:lnTo>
                      <a:pt x="0" y="674635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24389" cy="687335"/>
              </a:xfrm>
              <a:custGeom>
                <a:avLst/>
                <a:gdLst/>
                <a:ahLst/>
                <a:cxnLst/>
                <a:rect r="r" b="b" t="t" l="l"/>
                <a:pathLst>
                  <a:path h="687335" w="3624389">
                    <a:moveTo>
                      <a:pt x="0" y="0"/>
                    </a:moveTo>
                    <a:lnTo>
                      <a:pt x="0" y="687335"/>
                    </a:lnTo>
                    <a:lnTo>
                      <a:pt x="3624389" y="687335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74635"/>
                    </a:moveTo>
                    <a:lnTo>
                      <a:pt x="12700" y="674635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74635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317566" y="296528"/>
              <a:ext cx="4857093" cy="332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2"/>
                </a:lnSpc>
              </a:pPr>
              <a:r>
                <a:rPr lang="en-US" sz="1553">
                  <a:solidFill>
                    <a:srgbClr val="FFFFFF"/>
                  </a:solidFill>
                  <a:latin typeface="Poppins Light"/>
                </a:rPr>
                <a:t>01234567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83034" y="8606341"/>
            <a:ext cx="2521933" cy="651959"/>
            <a:chOff x="0" y="0"/>
            <a:chExt cx="3362577" cy="86927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362577" cy="869279"/>
              <a:chOff x="0" y="0"/>
              <a:chExt cx="2436860" cy="629967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2436860" cy="629967"/>
              </a:xfrm>
              <a:custGeom>
                <a:avLst/>
                <a:gdLst/>
                <a:ahLst/>
                <a:cxnLst/>
                <a:rect r="r" b="b" t="t" l="l"/>
                <a:pathLst>
                  <a:path h="629967" w="2436860">
                    <a:moveTo>
                      <a:pt x="2436860" y="0"/>
                    </a:moveTo>
                    <a:lnTo>
                      <a:pt x="2436860" y="12700"/>
                    </a:lnTo>
                    <a:lnTo>
                      <a:pt x="2436860" y="617267"/>
                    </a:lnTo>
                    <a:lnTo>
                      <a:pt x="2436860" y="629967"/>
                    </a:lnTo>
                    <a:lnTo>
                      <a:pt x="2424160" y="629967"/>
                    </a:lnTo>
                    <a:lnTo>
                      <a:pt x="12700" y="629967"/>
                    </a:lnTo>
                    <a:lnTo>
                      <a:pt x="0" y="629967"/>
                    </a:lnTo>
                    <a:lnTo>
                      <a:pt x="0" y="617267"/>
                    </a:lnTo>
                    <a:lnTo>
                      <a:pt x="0" y="12700"/>
                    </a:lnTo>
                    <a:lnTo>
                      <a:pt x="0" y="0"/>
                    </a:lnTo>
                    <a:lnTo>
                      <a:pt x="12700" y="0"/>
                    </a:lnTo>
                    <a:lnTo>
                      <a:pt x="2424160" y="0"/>
                    </a:lnTo>
                    <a:lnTo>
                      <a:pt x="2436860" y="0"/>
                    </a:lnTo>
                    <a:close/>
                  </a:path>
                </a:pathLst>
              </a:custGeom>
              <a:solidFill>
                <a:srgbClr val="101F2F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0" y="254195"/>
              <a:ext cx="3362577" cy="332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82"/>
                </a:lnSpc>
              </a:pPr>
              <a:r>
                <a:rPr lang="en-US" sz="1553">
                  <a:solidFill>
                    <a:srgbClr val="FFFFFF"/>
                  </a:solidFill>
                  <a:latin typeface="Poppins Bold"/>
                </a:rPr>
                <a:t>Enviar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203503" y="5619422"/>
            <a:ext cx="3880994" cy="735998"/>
            <a:chOff x="0" y="0"/>
            <a:chExt cx="5174659" cy="981331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174659" cy="981331"/>
              <a:chOff x="0" y="0"/>
              <a:chExt cx="3624389" cy="68733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6350" y="6350"/>
                <a:ext cx="3611689" cy="674635"/>
              </a:xfrm>
              <a:custGeom>
                <a:avLst/>
                <a:gdLst/>
                <a:ahLst/>
                <a:cxnLst/>
                <a:rect r="r" b="b" t="t" l="l"/>
                <a:pathLst>
                  <a:path h="674635" w="3611689">
                    <a:moveTo>
                      <a:pt x="3611689" y="0"/>
                    </a:moveTo>
                    <a:lnTo>
                      <a:pt x="3611689" y="674635"/>
                    </a:lnTo>
                    <a:lnTo>
                      <a:pt x="0" y="674635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624389" cy="687335"/>
              </a:xfrm>
              <a:custGeom>
                <a:avLst/>
                <a:gdLst/>
                <a:ahLst/>
                <a:cxnLst/>
                <a:rect r="r" b="b" t="t" l="l"/>
                <a:pathLst>
                  <a:path h="687335" w="3624389">
                    <a:moveTo>
                      <a:pt x="0" y="0"/>
                    </a:moveTo>
                    <a:lnTo>
                      <a:pt x="0" y="687335"/>
                    </a:lnTo>
                    <a:lnTo>
                      <a:pt x="3624389" y="687335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74635"/>
                    </a:moveTo>
                    <a:lnTo>
                      <a:pt x="12700" y="674635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74635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17566" y="296528"/>
              <a:ext cx="4857093" cy="332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2"/>
                </a:lnSpc>
              </a:pPr>
              <a:r>
                <a:rPr lang="en-US" sz="1553">
                  <a:solidFill>
                    <a:srgbClr val="FFFFFF"/>
                  </a:solidFill>
                  <a:latin typeface="Poppins Light"/>
                </a:rPr>
                <a:t>*********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203503" y="7014021"/>
            <a:ext cx="3880994" cy="735998"/>
            <a:chOff x="0" y="0"/>
            <a:chExt cx="5174659" cy="981331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174659" cy="981331"/>
              <a:chOff x="0" y="0"/>
              <a:chExt cx="3624389" cy="68733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6350" y="6350"/>
                <a:ext cx="3611689" cy="674635"/>
              </a:xfrm>
              <a:custGeom>
                <a:avLst/>
                <a:gdLst/>
                <a:ahLst/>
                <a:cxnLst/>
                <a:rect r="r" b="b" t="t" l="l"/>
                <a:pathLst>
                  <a:path h="674635" w="3611689">
                    <a:moveTo>
                      <a:pt x="3611689" y="0"/>
                    </a:moveTo>
                    <a:lnTo>
                      <a:pt x="3611689" y="674635"/>
                    </a:lnTo>
                    <a:lnTo>
                      <a:pt x="0" y="674635"/>
                    </a:lnTo>
                    <a:lnTo>
                      <a:pt x="0" y="0"/>
                    </a:lnTo>
                    <a:lnTo>
                      <a:pt x="3611689" y="0"/>
                    </a:ln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624389" cy="687335"/>
              </a:xfrm>
              <a:custGeom>
                <a:avLst/>
                <a:gdLst/>
                <a:ahLst/>
                <a:cxnLst/>
                <a:rect r="r" b="b" t="t" l="l"/>
                <a:pathLst>
                  <a:path h="687335" w="3624389">
                    <a:moveTo>
                      <a:pt x="0" y="0"/>
                    </a:moveTo>
                    <a:lnTo>
                      <a:pt x="0" y="687335"/>
                    </a:lnTo>
                    <a:lnTo>
                      <a:pt x="3624389" y="687335"/>
                    </a:lnTo>
                    <a:lnTo>
                      <a:pt x="3624389" y="0"/>
                    </a:lnTo>
                    <a:lnTo>
                      <a:pt x="0" y="0"/>
                    </a:lnTo>
                    <a:close/>
                    <a:moveTo>
                      <a:pt x="3611689" y="674635"/>
                    </a:moveTo>
                    <a:lnTo>
                      <a:pt x="12700" y="674635"/>
                    </a:lnTo>
                    <a:lnTo>
                      <a:pt x="12700" y="12700"/>
                    </a:lnTo>
                    <a:lnTo>
                      <a:pt x="3611689" y="12700"/>
                    </a:lnTo>
                    <a:lnTo>
                      <a:pt x="3611689" y="674635"/>
                    </a:lnTo>
                    <a:close/>
                  </a:path>
                </a:pathLst>
              </a:custGeom>
              <a:solidFill>
                <a:srgbClr val="D9D9D9">
                  <a:alpha val="80000"/>
                </a:srgbClr>
              </a:solidFill>
            </p:spPr>
          </p:sp>
        </p:grpSp>
        <p:sp>
          <p:nvSpPr>
            <p:cNvPr name="TextBox 38" id="38"/>
            <p:cNvSpPr txBox="true"/>
            <p:nvPr/>
          </p:nvSpPr>
          <p:spPr>
            <a:xfrm rot="0">
              <a:off x="317566" y="296528"/>
              <a:ext cx="4857093" cy="332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82"/>
                </a:lnSpc>
              </a:pPr>
              <a:r>
                <a:rPr lang="en-US" sz="1553">
                  <a:solidFill>
                    <a:srgbClr val="FFFFFF"/>
                  </a:solidFill>
                  <a:latin typeface="Poppins Light"/>
                </a:rPr>
                <a:t>*********</a:t>
              </a: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7203503" y="3906787"/>
            <a:ext cx="3880994" cy="23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3"/>
              </a:lnSpc>
              <a:spcBef>
                <a:spcPct val="0"/>
              </a:spcBef>
            </a:pPr>
            <a:r>
              <a:rPr lang="en-US" sz="1553" spc="204">
                <a:solidFill>
                  <a:srgbClr val="101F2F"/>
                </a:solidFill>
                <a:latin typeface="DM Sans"/>
              </a:rPr>
              <a:t>E-MAIL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5638750" y="2140015"/>
            <a:ext cx="7010501" cy="1236903"/>
            <a:chOff x="0" y="0"/>
            <a:chExt cx="9347334" cy="164920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100192" y="85725"/>
              <a:ext cx="9146951" cy="8852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62"/>
                </a:lnSpc>
              </a:pPr>
              <a:r>
                <a:rPr lang="en-US" sz="4814" spc="-86">
                  <a:solidFill>
                    <a:srgbClr val="000000"/>
                  </a:solidFill>
                  <a:latin typeface="Poppins Medium"/>
                </a:rPr>
                <a:t>Esqueci minha senha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1230728"/>
              <a:ext cx="9347334" cy="4184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9"/>
                </a:lnSpc>
              </a:pPr>
              <a:r>
                <a:rPr lang="en-US" sz="1863">
                  <a:solidFill>
                    <a:srgbClr val="101F2F"/>
                  </a:solidFill>
                  <a:latin typeface="DM Sans"/>
                </a:rPr>
                <a:t>Nova senha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7203503" y="5299404"/>
            <a:ext cx="3880994" cy="23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3"/>
              </a:lnSpc>
              <a:spcBef>
                <a:spcPct val="0"/>
              </a:spcBef>
            </a:pPr>
            <a:r>
              <a:rPr lang="en-US" sz="1553" spc="204">
                <a:solidFill>
                  <a:srgbClr val="101F2F"/>
                </a:solidFill>
                <a:latin typeface="DM Sans"/>
              </a:rPr>
              <a:t>NOVA SENHA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03503" y="6694004"/>
            <a:ext cx="3880994" cy="234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3"/>
              </a:lnSpc>
              <a:spcBef>
                <a:spcPct val="0"/>
              </a:spcBef>
            </a:pPr>
            <a:r>
              <a:rPr lang="en-US" sz="1553" spc="204">
                <a:solidFill>
                  <a:srgbClr val="101F2F"/>
                </a:solidFill>
                <a:latin typeface="DM Sans"/>
              </a:rPr>
              <a:t>REPETIR SENHA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3678" y="359526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0878" y="4016151"/>
            <a:ext cx="4466908" cy="3273026"/>
          </a:xfrm>
          <a:custGeom>
            <a:avLst/>
            <a:gdLst/>
            <a:ahLst/>
            <a:cxnLst/>
            <a:rect r="r" b="b" t="t" l="l"/>
            <a:pathLst>
              <a:path h="3273026" w="4466908">
                <a:moveTo>
                  <a:pt x="0" y="0"/>
                </a:moveTo>
                <a:lnTo>
                  <a:pt x="4466908" y="0"/>
                </a:lnTo>
                <a:lnTo>
                  <a:pt x="4466908" y="3273026"/>
                </a:lnTo>
                <a:lnTo>
                  <a:pt x="0" y="327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15221" y="733876"/>
            <a:ext cx="11657558" cy="165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87"/>
              </a:lnSpc>
            </a:pPr>
            <a:r>
              <a:rPr lang="en-US" sz="9633">
                <a:solidFill>
                  <a:srgbClr val="73D2E8"/>
                </a:solidFill>
                <a:latin typeface="HK Grotesk Bold"/>
              </a:rPr>
              <a:t>Simulador Financeiro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44342" y="1038225"/>
            <a:ext cx="808872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F4F2E1"/>
                </a:solidFill>
                <a:latin typeface="Lexend Exa"/>
              </a:rPr>
              <a:t>Sobre a empresa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582516" y="1707613"/>
            <a:ext cx="7705484" cy="6644584"/>
          </a:xfrm>
          <a:custGeom>
            <a:avLst/>
            <a:gdLst/>
            <a:ahLst/>
            <a:cxnLst/>
            <a:rect r="r" b="b" t="t" l="l"/>
            <a:pathLst>
              <a:path h="6644584" w="7705484">
                <a:moveTo>
                  <a:pt x="0" y="0"/>
                </a:moveTo>
                <a:lnTo>
                  <a:pt x="7705484" y="0"/>
                </a:lnTo>
                <a:lnTo>
                  <a:pt x="7705484" y="6644585"/>
                </a:lnTo>
                <a:lnTo>
                  <a:pt x="0" y="664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11798" y="3604866"/>
            <a:ext cx="955381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4F2E1"/>
                </a:solidFill>
                <a:latin typeface="Open Sans"/>
              </a:rPr>
              <a:t>  Safe Sleep é a melhor escoolha para cuidar da sua vida. Aqui temos o cuidado ao controlar as temperaturas de incubadoras para regular a temperatura corporal de bebês recém-nascidos prematuros.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4F2E1"/>
                </a:solidFill>
                <a:latin typeface="Open Sans"/>
              </a:rPr>
              <a:t>  Somos uma grande solução para o hospital de sua região / domínio.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8272" y="5143500"/>
            <a:ext cx="20586657" cy="5764264"/>
          </a:xfrm>
          <a:custGeom>
            <a:avLst/>
            <a:gdLst/>
            <a:ahLst/>
            <a:cxnLst/>
            <a:rect r="r" b="b" t="t" l="l"/>
            <a:pathLst>
              <a:path h="5764264" w="20586657">
                <a:moveTo>
                  <a:pt x="0" y="0"/>
                </a:moveTo>
                <a:lnTo>
                  <a:pt x="20586657" y="0"/>
                </a:lnTo>
                <a:lnTo>
                  <a:pt x="20586657" y="5764264"/>
                </a:lnTo>
                <a:lnTo>
                  <a:pt x="0" y="5764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83999" y="3985284"/>
            <a:ext cx="1609008" cy="1609002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047" r="0" b="-2504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309214" y="5411838"/>
            <a:ext cx="1920907" cy="192089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5047" r="0" b="-2504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54653" y="4167731"/>
            <a:ext cx="1542564" cy="154255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047" r="0" b="-25047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897511" y="1019175"/>
            <a:ext cx="449297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Integrantes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88503" y="2298933"/>
            <a:ext cx="7710994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Seguem abaixo os desenvolvedores do projeto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0832" y="3907589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Gabriel Cerejo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8835" y="4761210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Enzo Monteiro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77636" y="4056814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Vinícius Miralha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421211" y="5561063"/>
            <a:ext cx="1920907" cy="1920899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25047" r="0" b="-2504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0" y="5383263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Nicolas Reis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4197217" y="5682461"/>
            <a:ext cx="1799509" cy="1799502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5047" r="0" b="-25047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5568468" y="7388717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Enzo Bizeli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5716736" y="7715742"/>
            <a:ext cx="1542564" cy="1542558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047" r="0" b="-25047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5340633" y="5383263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Pedro Augusto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34658" y="7715742"/>
            <a:ext cx="1542564" cy="1542558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5047" r="0" b="-25047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-604442" y="7154938"/>
            <a:ext cx="3381664" cy="327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00"/>
              </a:lnSpc>
              <a:spcBef>
                <a:spcPct val="0"/>
              </a:spcBef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Felipe Ferro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488018" y="38305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4547" y="7990017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9" y="0"/>
                </a:lnTo>
                <a:lnTo>
                  <a:pt x="46662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426046" y="-251745"/>
            <a:ext cx="2850270" cy="3353760"/>
          </a:xfrm>
          <a:custGeom>
            <a:avLst/>
            <a:gdLst/>
            <a:ahLst/>
            <a:cxnLst/>
            <a:rect r="r" b="b" t="t" l="l"/>
            <a:pathLst>
              <a:path h="3353760" w="2850270">
                <a:moveTo>
                  <a:pt x="0" y="0"/>
                </a:moveTo>
                <a:lnTo>
                  <a:pt x="2850270" y="0"/>
                </a:lnTo>
                <a:lnTo>
                  <a:pt x="2850270" y="3353760"/>
                </a:lnTo>
                <a:lnTo>
                  <a:pt x="0" y="3353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0581" y="2327508"/>
            <a:ext cx="16638719" cy="5310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</a:pPr>
            <a:r>
              <a:rPr lang="en-US" sz="2050">
                <a:solidFill>
                  <a:srgbClr val="F4F2E1"/>
                </a:solidFill>
                <a:latin typeface="Lexend Deca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17513" y="971550"/>
            <a:ext cx="901877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F4F2E1"/>
                </a:solidFill>
                <a:latin typeface="Lexend Exa"/>
              </a:rPr>
              <a:t>Contexto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488018" y="8734842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3793097" cy="4114800"/>
          </a:xfrm>
          <a:custGeom>
            <a:avLst/>
            <a:gdLst/>
            <a:ahLst/>
            <a:cxnLst/>
            <a:rect r="r" b="b" t="t" l="l"/>
            <a:pathLst>
              <a:path h="4114800" w="3793097">
                <a:moveTo>
                  <a:pt x="0" y="0"/>
                </a:moveTo>
                <a:lnTo>
                  <a:pt x="3793097" y="0"/>
                </a:lnTo>
                <a:lnTo>
                  <a:pt x="3793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8502" y="6498788"/>
            <a:ext cx="3219498" cy="3788212"/>
          </a:xfrm>
          <a:custGeom>
            <a:avLst/>
            <a:gdLst/>
            <a:ahLst/>
            <a:cxnLst/>
            <a:rect r="r" b="b" t="t" l="l"/>
            <a:pathLst>
              <a:path h="3788212" w="3219498">
                <a:moveTo>
                  <a:pt x="0" y="0"/>
                </a:moveTo>
                <a:lnTo>
                  <a:pt x="3219498" y="0"/>
                </a:lnTo>
                <a:lnTo>
                  <a:pt x="3219498" y="3788212"/>
                </a:lnTo>
                <a:lnTo>
                  <a:pt x="0" y="3788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3285" y="1019175"/>
            <a:ext cx="114014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Desafio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77946" y="2297298"/>
            <a:ext cx="15981354" cy="372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1"/>
              </a:lnSpc>
            </a:pPr>
            <a:r>
              <a:rPr lang="en-US" sz="3536">
                <a:solidFill>
                  <a:srgbClr val="F4F2E1"/>
                </a:solidFill>
                <a:latin typeface="Open Sans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7946" y="6197826"/>
            <a:ext cx="1299374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4F2E1"/>
                </a:solidFill>
                <a:latin typeface="Open Sans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488018" y="38305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2801600" y="2384658"/>
            <a:ext cx="5486400" cy="8229600"/>
          </a:xfrm>
          <a:custGeom>
            <a:avLst/>
            <a:gdLst/>
            <a:ahLst/>
            <a:cxnLst/>
            <a:rect r="r" b="b" t="t" l="l"/>
            <a:pathLst>
              <a:path h="8229600" w="5486400">
                <a:moveTo>
                  <a:pt x="0" y="0"/>
                </a:moveTo>
                <a:lnTo>
                  <a:pt x="5486400" y="0"/>
                </a:lnTo>
                <a:lnTo>
                  <a:pt x="5486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88018" y="38305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05981" y="-1028700"/>
            <a:ext cx="3662812" cy="4114800"/>
          </a:xfrm>
          <a:custGeom>
            <a:avLst/>
            <a:gdLst/>
            <a:ahLst/>
            <a:cxnLst/>
            <a:rect r="r" b="b" t="t" l="l"/>
            <a:pathLst>
              <a:path h="4114800" w="3662812">
                <a:moveTo>
                  <a:pt x="0" y="0"/>
                </a:moveTo>
                <a:lnTo>
                  <a:pt x="3662811" y="0"/>
                </a:lnTo>
                <a:lnTo>
                  <a:pt x="36628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56830" y="595313"/>
            <a:ext cx="1277434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Problema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0241" y="1688435"/>
            <a:ext cx="16183871" cy="1849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1"/>
              </a:lnSpc>
            </a:pPr>
            <a:r>
              <a:rPr lang="en-US" sz="3536">
                <a:solidFill>
                  <a:srgbClr val="F4F2E1"/>
                </a:solidFill>
                <a:latin typeface="Open Sans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0241" y="3663322"/>
            <a:ext cx="10629121" cy="559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1"/>
              </a:lnSpc>
            </a:pPr>
            <a:r>
              <a:rPr lang="en-US" sz="3536">
                <a:solidFill>
                  <a:srgbClr val="F4F2E1"/>
                </a:solidFill>
                <a:latin typeface="Open Sans"/>
              </a:rPr>
              <a:t>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333134" y="-180975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88018" y="38305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530640"/>
            <a:ext cx="4356316" cy="2756360"/>
          </a:xfrm>
          <a:custGeom>
            <a:avLst/>
            <a:gdLst/>
            <a:ahLst/>
            <a:cxnLst/>
            <a:rect r="r" b="b" t="t" l="l"/>
            <a:pathLst>
              <a:path h="2756360" w="4356316">
                <a:moveTo>
                  <a:pt x="0" y="0"/>
                </a:moveTo>
                <a:lnTo>
                  <a:pt x="4356316" y="0"/>
                </a:lnTo>
                <a:lnTo>
                  <a:pt x="4356316" y="2756360"/>
                </a:lnTo>
                <a:lnTo>
                  <a:pt x="0" y="2756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63191" y="2735769"/>
            <a:ext cx="8538094" cy="6270639"/>
          </a:xfrm>
          <a:custGeom>
            <a:avLst/>
            <a:gdLst/>
            <a:ahLst/>
            <a:cxnLst/>
            <a:rect r="r" b="b" t="t" l="l"/>
            <a:pathLst>
              <a:path h="6270639" w="8538094">
                <a:moveTo>
                  <a:pt x="0" y="0"/>
                </a:moveTo>
                <a:lnTo>
                  <a:pt x="8538094" y="0"/>
                </a:lnTo>
                <a:lnTo>
                  <a:pt x="8538094" y="6270639"/>
                </a:lnTo>
                <a:lnTo>
                  <a:pt x="0" y="627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565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52562"/>
            <a:ext cx="81153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  <a:r>
              <a:rPr lang="en-US" sz="5100">
                <a:solidFill>
                  <a:srgbClr val="F4F2E1"/>
                </a:solidFill>
                <a:latin typeface="Lexend Exa"/>
              </a:rPr>
              <a:t>Solução proposta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41625" y="2830182"/>
            <a:ext cx="6799918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4F2E1"/>
                </a:solidFill>
                <a:latin typeface="Lexend Deca"/>
              </a:rPr>
              <a:t>Monitorar a temperatura de incubadoras para evitar óbitos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9509" y="4622237"/>
            <a:ext cx="7664150" cy="815442"/>
            <a:chOff x="0" y="0"/>
            <a:chExt cx="10218867" cy="10872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Concorrente nº 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13334"/>
              <a:ext cx="1021886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Escreva uma observação sobre o concorrente.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09509" y="6294951"/>
            <a:ext cx="7664150" cy="815442"/>
            <a:chOff x="0" y="0"/>
            <a:chExt cx="10218867" cy="108725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Concorrente nº 2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13334"/>
              <a:ext cx="1021886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Escreva uma observação sobre o concorrente.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D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49248" y="3361342"/>
            <a:ext cx="8789504" cy="5896958"/>
          </a:xfrm>
          <a:custGeom>
            <a:avLst/>
            <a:gdLst/>
            <a:ahLst/>
            <a:cxnLst/>
            <a:rect r="r" b="b" t="t" l="l"/>
            <a:pathLst>
              <a:path h="5896958" w="8789504">
                <a:moveTo>
                  <a:pt x="0" y="0"/>
                </a:moveTo>
                <a:lnTo>
                  <a:pt x="8789504" y="0"/>
                </a:lnTo>
                <a:lnTo>
                  <a:pt x="8789504" y="5896958"/>
                </a:lnTo>
                <a:lnTo>
                  <a:pt x="0" y="589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7934" y="-958277"/>
            <a:ext cx="15232132" cy="334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13"/>
              </a:lnSpc>
            </a:pPr>
          </a:p>
          <a:p>
            <a:pPr algn="ctr">
              <a:lnSpc>
                <a:spcPts val="13513"/>
              </a:lnSpc>
            </a:pPr>
            <a:r>
              <a:rPr lang="en-US" sz="9008">
                <a:solidFill>
                  <a:srgbClr val="101F2F"/>
                </a:solidFill>
                <a:latin typeface="HK Grotesk Bold"/>
              </a:rPr>
              <a:t>Diagrama de visão de negócio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488018" y="8734842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F2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324198" y="3742656"/>
            <a:ext cx="0" cy="6838346"/>
          </a:xfrm>
          <a:prstGeom prst="line">
            <a:avLst/>
          </a:prstGeom>
          <a:ln cap="rnd" w="9525">
            <a:solidFill>
              <a:srgbClr val="95D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3742656"/>
            <a:ext cx="18288000" cy="0"/>
          </a:xfrm>
          <a:prstGeom prst="line">
            <a:avLst/>
          </a:prstGeom>
          <a:ln cap="rnd" w="9525">
            <a:solidFill>
              <a:srgbClr val="95D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6879333" y="3742656"/>
            <a:ext cx="0" cy="6838346"/>
          </a:xfrm>
          <a:prstGeom prst="line">
            <a:avLst/>
          </a:prstGeom>
          <a:ln cap="rnd" w="9525">
            <a:solidFill>
              <a:srgbClr val="95D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629932" y="3742656"/>
            <a:ext cx="0" cy="6838346"/>
          </a:xfrm>
          <a:prstGeom prst="line">
            <a:avLst/>
          </a:prstGeom>
          <a:ln cap="rnd" w="9525">
            <a:solidFill>
              <a:srgbClr val="95D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12529" y="1880518"/>
            <a:ext cx="17062943" cy="0"/>
          </a:xfrm>
          <a:prstGeom prst="line">
            <a:avLst/>
          </a:prstGeom>
          <a:ln cap="flat" w="38100">
            <a:solidFill>
              <a:srgbClr val="95D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505743" y="4841949"/>
            <a:ext cx="1150135" cy="1150135"/>
          </a:xfrm>
          <a:custGeom>
            <a:avLst/>
            <a:gdLst/>
            <a:ahLst/>
            <a:cxnLst/>
            <a:rect r="r" b="b" t="t" l="l"/>
            <a:pathLst>
              <a:path h="1150135" w="1150135">
                <a:moveTo>
                  <a:pt x="0" y="0"/>
                </a:moveTo>
                <a:lnTo>
                  <a:pt x="1150135" y="0"/>
                </a:lnTo>
                <a:lnTo>
                  <a:pt x="1150135" y="1150135"/>
                </a:lnTo>
                <a:lnTo>
                  <a:pt x="0" y="1150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245444" y="4841949"/>
            <a:ext cx="1150135" cy="1150135"/>
          </a:xfrm>
          <a:custGeom>
            <a:avLst/>
            <a:gdLst/>
            <a:ahLst/>
            <a:cxnLst/>
            <a:rect r="r" b="b" t="t" l="l"/>
            <a:pathLst>
              <a:path h="1150135" w="1150135">
                <a:moveTo>
                  <a:pt x="0" y="0"/>
                </a:moveTo>
                <a:lnTo>
                  <a:pt x="1150134" y="0"/>
                </a:lnTo>
                <a:lnTo>
                  <a:pt x="1150134" y="1150135"/>
                </a:lnTo>
                <a:lnTo>
                  <a:pt x="0" y="1150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47653" y="4841949"/>
            <a:ext cx="1150135" cy="1150135"/>
          </a:xfrm>
          <a:custGeom>
            <a:avLst/>
            <a:gdLst/>
            <a:ahLst/>
            <a:cxnLst/>
            <a:rect r="r" b="b" t="t" l="l"/>
            <a:pathLst>
              <a:path h="1150135" w="1150135">
                <a:moveTo>
                  <a:pt x="0" y="0"/>
                </a:moveTo>
                <a:lnTo>
                  <a:pt x="1150135" y="0"/>
                </a:lnTo>
                <a:lnTo>
                  <a:pt x="1150135" y="1150135"/>
                </a:lnTo>
                <a:lnTo>
                  <a:pt x="0" y="1150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78374" y="5093625"/>
            <a:ext cx="646784" cy="646784"/>
          </a:xfrm>
          <a:custGeom>
            <a:avLst/>
            <a:gdLst/>
            <a:ahLst/>
            <a:cxnLst/>
            <a:rect r="r" b="b" t="t" l="l"/>
            <a:pathLst>
              <a:path h="646784" w="646784">
                <a:moveTo>
                  <a:pt x="0" y="0"/>
                </a:moveTo>
                <a:lnTo>
                  <a:pt x="646783" y="0"/>
                </a:lnTo>
                <a:lnTo>
                  <a:pt x="646783" y="646783"/>
                </a:lnTo>
                <a:lnTo>
                  <a:pt x="0" y="646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13686" y="4841949"/>
            <a:ext cx="1150135" cy="1150135"/>
          </a:xfrm>
          <a:custGeom>
            <a:avLst/>
            <a:gdLst/>
            <a:ahLst/>
            <a:cxnLst/>
            <a:rect r="r" b="b" t="t" l="l"/>
            <a:pathLst>
              <a:path h="1150135" w="1150135">
                <a:moveTo>
                  <a:pt x="0" y="0"/>
                </a:moveTo>
                <a:lnTo>
                  <a:pt x="1150135" y="0"/>
                </a:lnTo>
                <a:lnTo>
                  <a:pt x="1150135" y="1150135"/>
                </a:lnTo>
                <a:lnTo>
                  <a:pt x="0" y="11501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31240" y="5093625"/>
            <a:ext cx="646784" cy="646784"/>
          </a:xfrm>
          <a:custGeom>
            <a:avLst/>
            <a:gdLst/>
            <a:ahLst/>
            <a:cxnLst/>
            <a:rect r="r" b="b" t="t" l="l"/>
            <a:pathLst>
              <a:path h="646784" w="646784">
                <a:moveTo>
                  <a:pt x="0" y="0"/>
                </a:moveTo>
                <a:lnTo>
                  <a:pt x="646784" y="0"/>
                </a:lnTo>
                <a:lnTo>
                  <a:pt x="646784" y="646783"/>
                </a:lnTo>
                <a:lnTo>
                  <a:pt x="0" y="646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4492686" y="3742656"/>
            <a:ext cx="0" cy="6838346"/>
          </a:xfrm>
          <a:prstGeom prst="line">
            <a:avLst/>
          </a:prstGeom>
          <a:ln cap="rnd" w="9525">
            <a:solidFill>
              <a:srgbClr val="95DCE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789250" y="4769813"/>
            <a:ext cx="1283224" cy="1222271"/>
          </a:xfrm>
          <a:custGeom>
            <a:avLst/>
            <a:gdLst/>
            <a:ahLst/>
            <a:cxnLst/>
            <a:rect r="r" b="b" t="t" l="l"/>
            <a:pathLst>
              <a:path h="1222271" w="1283224">
                <a:moveTo>
                  <a:pt x="0" y="0"/>
                </a:moveTo>
                <a:lnTo>
                  <a:pt x="1283225" y="0"/>
                </a:lnTo>
                <a:lnTo>
                  <a:pt x="1283225" y="1222271"/>
                </a:lnTo>
                <a:lnTo>
                  <a:pt x="0" y="12222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700378" y="4716798"/>
            <a:ext cx="1711645" cy="1400437"/>
          </a:xfrm>
          <a:custGeom>
            <a:avLst/>
            <a:gdLst/>
            <a:ahLst/>
            <a:cxnLst/>
            <a:rect r="r" b="b" t="t" l="l"/>
            <a:pathLst>
              <a:path h="1400437" w="1711645">
                <a:moveTo>
                  <a:pt x="0" y="0"/>
                </a:moveTo>
                <a:lnTo>
                  <a:pt x="1711645" y="0"/>
                </a:lnTo>
                <a:lnTo>
                  <a:pt x="1711645" y="1400437"/>
                </a:lnTo>
                <a:lnTo>
                  <a:pt x="0" y="140043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05052" y="3899818"/>
            <a:ext cx="623893" cy="62389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DCE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725532" y="3899818"/>
            <a:ext cx="623893" cy="62389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DCE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442686" y="3899818"/>
            <a:ext cx="623893" cy="62389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DCE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244254" y="3899818"/>
            <a:ext cx="623893" cy="62389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DCE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118916" y="3899818"/>
            <a:ext cx="623893" cy="62389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DCE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489574" y="4841949"/>
            <a:ext cx="1078251" cy="1150135"/>
          </a:xfrm>
          <a:custGeom>
            <a:avLst/>
            <a:gdLst/>
            <a:ahLst/>
            <a:cxnLst/>
            <a:rect r="r" b="b" t="t" l="l"/>
            <a:pathLst>
              <a:path h="1150135" w="1078251">
                <a:moveTo>
                  <a:pt x="0" y="0"/>
                </a:moveTo>
                <a:lnTo>
                  <a:pt x="1078252" y="0"/>
                </a:lnTo>
                <a:lnTo>
                  <a:pt x="1078252" y="1150135"/>
                </a:lnTo>
                <a:lnTo>
                  <a:pt x="0" y="11501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927751" y="4841949"/>
            <a:ext cx="934485" cy="1150135"/>
          </a:xfrm>
          <a:custGeom>
            <a:avLst/>
            <a:gdLst/>
            <a:ahLst/>
            <a:cxnLst/>
            <a:rect r="r" b="b" t="t" l="l"/>
            <a:pathLst>
              <a:path h="1150135" w="934485">
                <a:moveTo>
                  <a:pt x="0" y="0"/>
                </a:moveTo>
                <a:lnTo>
                  <a:pt x="934485" y="0"/>
                </a:lnTo>
                <a:lnTo>
                  <a:pt x="934485" y="1150135"/>
                </a:lnTo>
                <a:lnTo>
                  <a:pt x="0" y="115013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706613" y="6613503"/>
            <a:ext cx="2661731" cy="26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EDF2F5"/>
                </a:solidFill>
                <a:latin typeface="HK Grotesk Medium"/>
              </a:rPr>
              <a:t>Armazenamento no banco de dados e na nuvem a temperatura obtida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1354" y="6791668"/>
            <a:ext cx="2809482" cy="174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EDF2F5"/>
                </a:solidFill>
                <a:latin typeface="HK Grotesk Bold"/>
              </a:rPr>
              <a:t>Fazer a instalação  do sensor de temperatura nas incubadoras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113686" y="6430234"/>
            <a:ext cx="3281892" cy="306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EDF2F5"/>
                </a:solidFill>
                <a:latin typeface="HK Grotesk Medium"/>
              </a:rPr>
              <a:t>Login dos profissionais da saúde e administradores </a:t>
            </a:r>
          </a:p>
          <a:p>
            <a:pPr algn="ctr">
              <a:lnSpc>
                <a:spcPts val="3510"/>
              </a:lnSpc>
            </a:pPr>
            <a:r>
              <a:rPr lang="en-US" sz="2700">
                <a:solidFill>
                  <a:srgbClr val="EDF2F5"/>
                </a:solidFill>
                <a:latin typeface="HK Grotesk Medium"/>
              </a:rPr>
              <a:t>+</a:t>
            </a:r>
          </a:p>
          <a:p>
            <a:pPr algn="ctr" marL="0" indent="0" lvl="0">
              <a:lnSpc>
                <a:spcPts val="3510"/>
              </a:lnSpc>
            </a:pPr>
            <a:r>
              <a:rPr lang="en-US" sz="2700">
                <a:solidFill>
                  <a:srgbClr val="EDF2F5"/>
                </a:solidFill>
                <a:latin typeface="HK Grotesk Medium"/>
              </a:rPr>
              <a:t>Verificação dos dados na Dashboard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868923" y="6377365"/>
            <a:ext cx="3123879" cy="349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12"/>
              </a:lnSpc>
            </a:pPr>
            <a:r>
              <a:rPr lang="en-US" sz="2701">
                <a:solidFill>
                  <a:srgbClr val="EDF2F5"/>
                </a:solidFill>
                <a:latin typeface="HK Grotesk Medium"/>
              </a:rPr>
              <a:t>Caso aconteça alguma anormalidade um alarme aparecerá para o médico alertando-o que um erro ocorreu em uma incubadora.</a:t>
            </a:r>
            <a:r>
              <a:rPr lang="en-US" sz="2701">
                <a:solidFill>
                  <a:srgbClr val="EDF2F5"/>
                </a:solidFill>
                <a:latin typeface="HK Grotesk Medium"/>
              </a:rPr>
              <a:t>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16385" y="6613503"/>
            <a:ext cx="3100063" cy="262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700">
                <a:solidFill>
                  <a:srgbClr val="EDF2F5"/>
                </a:solidFill>
                <a:latin typeface="HK Grotesk Medium"/>
              </a:rPr>
              <a:t>Permitir que os médicos monitorem a temperatura da incubadora em tempo real através das Dashboards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34250" y="3994536"/>
            <a:ext cx="165497" cy="3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101F2F"/>
                </a:solidFill>
                <a:latin typeface="HK Grotesk Bold"/>
              </a:rPr>
              <a:t>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954730" y="3994536"/>
            <a:ext cx="165497" cy="3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101F2F"/>
                </a:solidFill>
                <a:latin typeface="HK Grotesk Bold"/>
              </a:rPr>
              <a:t>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671884" y="3994536"/>
            <a:ext cx="165497" cy="3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101F2F"/>
                </a:solidFill>
                <a:latin typeface="HK Grotesk Bold"/>
              </a:rPr>
              <a:t>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473452" y="3994536"/>
            <a:ext cx="165497" cy="3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101F2F"/>
                </a:solidFill>
                <a:latin typeface="HK Grotesk Bold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6348114" y="3994536"/>
            <a:ext cx="165497" cy="381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43"/>
              </a:lnSpc>
              <a:spcBef>
                <a:spcPct val="0"/>
              </a:spcBef>
            </a:pPr>
            <a:r>
              <a:rPr lang="en-US" sz="2245">
                <a:solidFill>
                  <a:srgbClr val="101F2F"/>
                </a:solidFill>
                <a:latin typeface="HK Grotesk Bold"/>
              </a:rPr>
              <a:t>5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6430863" y="1028700"/>
            <a:ext cx="1799982" cy="1552158"/>
          </a:xfrm>
          <a:custGeom>
            <a:avLst/>
            <a:gdLst/>
            <a:ahLst/>
            <a:cxnLst/>
            <a:rect r="r" b="b" t="t" l="l"/>
            <a:pathLst>
              <a:path h="1552158" w="1799982">
                <a:moveTo>
                  <a:pt x="0" y="0"/>
                </a:moveTo>
                <a:lnTo>
                  <a:pt x="1799982" y="0"/>
                </a:lnTo>
                <a:lnTo>
                  <a:pt x="1799982" y="1552158"/>
                </a:lnTo>
                <a:lnTo>
                  <a:pt x="0" y="155215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DAF_frPR2F8</dc:identifier>
  <dcterms:modified xsi:type="dcterms:W3CDTF">2011-08-01T06:04:30Z</dcterms:modified>
  <cp:revision>1</cp:revision>
  <dc:title>Apresentação de briefing de projeto futurístico azul escuro</dc:title>
</cp:coreProperties>
</file>